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33"/>
  </p:notesMasterIdLst>
  <p:sldIdLst>
    <p:sldId id="256" r:id="rId2"/>
    <p:sldId id="335" r:id="rId3"/>
    <p:sldId id="328" r:id="rId4"/>
    <p:sldId id="329" r:id="rId5"/>
    <p:sldId id="330" r:id="rId6"/>
    <p:sldId id="331" r:id="rId7"/>
    <p:sldId id="332" r:id="rId8"/>
    <p:sldId id="333" r:id="rId9"/>
    <p:sldId id="334" r:id="rId10"/>
    <p:sldId id="338" r:id="rId11"/>
    <p:sldId id="339" r:id="rId12"/>
    <p:sldId id="337" r:id="rId13"/>
    <p:sldId id="336" r:id="rId14"/>
    <p:sldId id="340" r:id="rId15"/>
    <p:sldId id="342" r:id="rId16"/>
    <p:sldId id="341" r:id="rId17"/>
    <p:sldId id="343" r:id="rId18"/>
    <p:sldId id="344" r:id="rId19"/>
    <p:sldId id="349" r:id="rId20"/>
    <p:sldId id="347" r:id="rId21"/>
    <p:sldId id="348" r:id="rId22"/>
    <p:sldId id="350" r:id="rId23"/>
    <p:sldId id="351" r:id="rId24"/>
    <p:sldId id="352" r:id="rId25"/>
    <p:sldId id="353" r:id="rId26"/>
    <p:sldId id="345" r:id="rId27"/>
    <p:sldId id="354" r:id="rId28"/>
    <p:sldId id="356" r:id="rId29"/>
    <p:sldId id="355" r:id="rId30"/>
    <p:sldId id="357" r:id="rId31"/>
    <p:sldId id="35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2"/>
    <p:restoredTop sz="94673"/>
  </p:normalViewPr>
  <p:slideViewPr>
    <p:cSldViewPr>
      <p:cViewPr varScale="1">
        <p:scale>
          <a:sx n="172" d="100"/>
          <a:sy n="172" d="100"/>
        </p:scale>
        <p:origin x="81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419096-CF37-44FF-A428-4B3206EA30C8}" type="datetimeFigureOut">
              <a:rPr lang="en-US" smtClean="0"/>
              <a:t>2/1/21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981132-D6F8-40C5-BE3A-0B988951F9D3}" type="slidenum">
              <a:rPr lang="en-US" smtClean="0"/>
              <a:t>‹#›</a:t>
            </a:fld>
            <a:endParaRPr lang="en-US"/>
          </a:p>
        </p:txBody>
      </p:sp>
    </p:spTree>
    <p:extLst>
      <p:ext uri="{BB962C8B-B14F-4D97-AF65-F5344CB8AC3E}">
        <p14:creationId xmlns:p14="http://schemas.microsoft.com/office/powerpoint/2010/main" val="2473075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B020C1DC-71B4-4632-B705-8F65497DC7A9}" type="datetimeFigureOut">
              <a:rPr lang="en-US" smtClean="0"/>
              <a:t>2/1/21</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2C30B33-02E1-4CAB-8A83-C6AA019CE18A}"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20C1DC-71B4-4632-B705-8F65497DC7A9}"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30B33-02E1-4CAB-8A83-C6AA019CE1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20C1DC-71B4-4632-B705-8F65497DC7A9}"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D2C30B33-02E1-4CAB-8A83-C6AA019CE1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20C1DC-71B4-4632-B705-8F65497DC7A9}" type="datetimeFigureOut">
              <a:rPr lang="en-US" smtClean="0"/>
              <a:t>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30B33-02E1-4CAB-8A83-C6AA019CE18A}" type="slidenum">
              <a:rPr lang="en-US" smtClean="0"/>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B020C1DC-71B4-4632-B705-8F65497DC7A9}" type="datetimeFigureOut">
              <a:rPr lang="en-US" smtClean="0"/>
              <a:t>2/1/21</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2C30B33-02E1-4CAB-8A83-C6AA019CE18A}"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20C1DC-71B4-4632-B705-8F65497DC7A9}"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30B33-02E1-4CAB-8A83-C6AA019CE18A}"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20C1DC-71B4-4632-B705-8F65497DC7A9}" type="datetimeFigureOut">
              <a:rPr lang="en-US" smtClean="0"/>
              <a:t>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C30B33-02E1-4CAB-8A83-C6AA019CE18A}"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020C1DC-71B4-4632-B705-8F65497DC7A9}" type="datetimeFigureOut">
              <a:rPr lang="en-US" smtClean="0"/>
              <a:t>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C30B33-02E1-4CAB-8A83-C6AA019CE18A}"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B020C1DC-71B4-4632-B705-8F65497DC7A9}" type="datetimeFigureOut">
              <a:rPr lang="en-US" smtClean="0"/>
              <a:t>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C30B33-02E1-4CAB-8A83-C6AA019CE1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20C1DC-71B4-4632-B705-8F65497DC7A9}"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D2C30B33-02E1-4CAB-8A83-C6AA019CE18A}"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20C1DC-71B4-4632-B705-8F65497DC7A9}" type="datetimeFigureOut">
              <a:rPr lang="en-US" smtClean="0"/>
              <a:t>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30B33-02E1-4CAB-8A83-C6AA019CE18A}"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B020C1DC-71B4-4632-B705-8F65497DC7A9}" type="datetimeFigureOut">
              <a:rPr lang="en-US" smtClean="0"/>
              <a:t>2/1/21</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D2C30B33-02E1-4CAB-8A83-C6AA019CE1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Experimental Statistics II</a:t>
            </a:r>
          </a:p>
        </p:txBody>
      </p:sp>
      <p:sp>
        <p:nvSpPr>
          <p:cNvPr id="2" name="Title 1"/>
          <p:cNvSpPr>
            <a:spLocks noGrp="1"/>
          </p:cNvSpPr>
          <p:nvPr>
            <p:ph type="title"/>
          </p:nvPr>
        </p:nvSpPr>
        <p:spPr/>
        <p:txBody>
          <a:bodyPr/>
          <a:lstStyle/>
          <a:p>
            <a:r>
              <a:rPr lang="en-US" dirty="0"/>
              <a:t>Live session 5</a:t>
            </a:r>
            <a:br>
              <a:rPr lang="en-US" dirty="0"/>
            </a:br>
            <a:br>
              <a:rPr lang="en-US" dirty="0"/>
            </a:br>
            <a:r>
              <a:rPr lang="en-US" dirty="0"/>
              <a:t>Effectively Communicating Results</a:t>
            </a:r>
          </a:p>
        </p:txBody>
      </p:sp>
    </p:spTree>
    <p:extLst>
      <p:ext uri="{BB962C8B-B14F-4D97-AF65-F5344CB8AC3E}">
        <p14:creationId xmlns:p14="http://schemas.microsoft.com/office/powerpoint/2010/main" val="2777621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45ADF-5BBA-564F-8FB8-AEF70A46DD8C}"/>
              </a:ext>
            </a:extLst>
          </p:cNvPr>
          <p:cNvSpPr>
            <a:spLocks noGrp="1"/>
          </p:cNvSpPr>
          <p:nvPr>
            <p:ph idx="1"/>
          </p:nvPr>
        </p:nvSpPr>
        <p:spPr/>
        <p:txBody>
          <a:bodyPr/>
          <a:lstStyle/>
          <a:p>
            <a:r>
              <a:rPr lang="en-US" dirty="0"/>
              <a:t>Motivating question:  Why does Turner have me splitting the data set into train/test/validation   (3 data sets) on the project, instead of just two from HW.</a:t>
            </a:r>
          </a:p>
          <a:p>
            <a:endParaRPr lang="en-US" dirty="0"/>
          </a:p>
          <a:p>
            <a:endParaRPr lang="en-US" dirty="0"/>
          </a:p>
          <a:p>
            <a:r>
              <a:rPr lang="en-US" dirty="0"/>
              <a:t>Important Distinction.  Computing the test ASE metric can serve 2 functions:</a:t>
            </a:r>
          </a:p>
          <a:p>
            <a:pPr marL="708660" lvl="1" indent="-342900">
              <a:buFont typeface="+mj-lt"/>
              <a:buAutoNum type="arabicPeriod"/>
            </a:pPr>
            <a:r>
              <a:rPr lang="en-US" dirty="0"/>
              <a:t>Model Selection:  To assess the bias variance trade off of competing models (both within the same method and between different methods)</a:t>
            </a:r>
          </a:p>
          <a:p>
            <a:pPr marL="708660" lvl="1" indent="-342900">
              <a:buFont typeface="+mj-lt"/>
              <a:buAutoNum type="arabicPeriod"/>
            </a:pPr>
            <a:r>
              <a:rPr lang="en-US" dirty="0"/>
              <a:t>Model Assessment:  To use the ASE or Root ASE, as direct indication of how well your model is going to predict future values from the same population your training data is coming from</a:t>
            </a:r>
          </a:p>
        </p:txBody>
      </p:sp>
      <p:sp>
        <p:nvSpPr>
          <p:cNvPr id="3" name="Title 2">
            <a:extLst>
              <a:ext uri="{FF2B5EF4-FFF2-40B4-BE49-F238E27FC236}">
                <a16:creationId xmlns:a16="http://schemas.microsoft.com/office/drawing/2014/main" id="{D52AA11D-AC25-054D-BEB1-D275AFEA2B68}"/>
              </a:ext>
            </a:extLst>
          </p:cNvPr>
          <p:cNvSpPr>
            <a:spLocks noGrp="1"/>
          </p:cNvSpPr>
          <p:nvPr>
            <p:ph type="title"/>
          </p:nvPr>
        </p:nvSpPr>
        <p:spPr/>
        <p:txBody>
          <a:bodyPr/>
          <a:lstStyle/>
          <a:p>
            <a:r>
              <a:rPr lang="en-US" dirty="0"/>
              <a:t>Cross Validation and Train/test Splitting</a:t>
            </a:r>
          </a:p>
        </p:txBody>
      </p:sp>
    </p:spTree>
    <p:extLst>
      <p:ext uri="{BB962C8B-B14F-4D97-AF65-F5344CB8AC3E}">
        <p14:creationId xmlns:p14="http://schemas.microsoft.com/office/powerpoint/2010/main" val="68587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45ADF-5BBA-564F-8FB8-AEF70A46DD8C}"/>
              </a:ext>
            </a:extLst>
          </p:cNvPr>
          <p:cNvSpPr>
            <a:spLocks noGrp="1"/>
          </p:cNvSpPr>
          <p:nvPr>
            <p:ph sz="half" idx="1"/>
          </p:nvPr>
        </p:nvSpPr>
        <p:spPr>
          <a:xfrm>
            <a:off x="381000" y="1719072"/>
            <a:ext cx="4038600" cy="4407408"/>
          </a:xfrm>
        </p:spPr>
        <p:txBody>
          <a:bodyPr>
            <a:normAutofit fontScale="85000" lnSpcReduction="20000"/>
          </a:bodyPr>
          <a:lstStyle/>
          <a:p>
            <a:r>
              <a:rPr lang="en-US" sz="1600" dirty="0"/>
              <a:t>Model Selection</a:t>
            </a:r>
          </a:p>
          <a:p>
            <a:endParaRPr lang="en-US" sz="1600" dirty="0"/>
          </a:p>
          <a:p>
            <a:pPr marL="45720" indent="0">
              <a:buNone/>
            </a:pPr>
            <a:r>
              <a:rPr lang="en-US" sz="1600" dirty="0"/>
              <a:t>The actual value of the metric doesn’t really matter.  We are just comparing</a:t>
            </a:r>
          </a:p>
        </p:txBody>
      </p:sp>
      <p:sp>
        <p:nvSpPr>
          <p:cNvPr id="4" name="Content Placeholder 3">
            <a:extLst>
              <a:ext uri="{FF2B5EF4-FFF2-40B4-BE49-F238E27FC236}">
                <a16:creationId xmlns:a16="http://schemas.microsoft.com/office/drawing/2014/main" id="{4E7B5B2C-3C61-A14C-9F43-411C926AE6ED}"/>
              </a:ext>
            </a:extLst>
          </p:cNvPr>
          <p:cNvSpPr>
            <a:spLocks noGrp="1"/>
          </p:cNvSpPr>
          <p:nvPr>
            <p:ph sz="half" idx="2"/>
          </p:nvPr>
        </p:nvSpPr>
        <p:spPr/>
        <p:txBody>
          <a:bodyPr>
            <a:normAutofit fontScale="85000" lnSpcReduction="20000"/>
          </a:bodyPr>
          <a:lstStyle/>
          <a:p>
            <a:r>
              <a:rPr lang="en-US" sz="1600" dirty="0"/>
              <a:t>Model Assessment</a:t>
            </a:r>
          </a:p>
          <a:p>
            <a:endParaRPr lang="en-US" sz="1600" dirty="0"/>
          </a:p>
          <a:p>
            <a:pPr marL="45720" indent="0">
              <a:buNone/>
            </a:pPr>
            <a:r>
              <a:rPr lang="en-US" sz="1600" dirty="0"/>
              <a:t>The actual value will be used to think about future predictions.</a:t>
            </a:r>
          </a:p>
          <a:p>
            <a:pPr marL="45720" indent="0">
              <a:buNone/>
            </a:pPr>
            <a:endParaRPr lang="en-US" sz="1600" dirty="0"/>
          </a:p>
          <a:p>
            <a:pPr marL="45720" indent="0">
              <a:buNone/>
            </a:pPr>
            <a:r>
              <a:rPr lang="en-US" sz="1600" dirty="0"/>
              <a:t>For example, suppose the response is predicting household income (unit of measure in 1,000s).</a:t>
            </a:r>
          </a:p>
          <a:p>
            <a:pPr marL="45720" indent="0">
              <a:buNone/>
            </a:pPr>
            <a:endParaRPr lang="en-US" sz="1600" dirty="0"/>
          </a:p>
          <a:p>
            <a:pPr marL="45720" indent="0">
              <a:buNone/>
            </a:pPr>
            <a:r>
              <a:rPr lang="en-US" sz="1600" dirty="0"/>
              <a:t>A test ASE of 18 corresponds to a RASE of 4.24.  This is the standard deviation of your predictions relative to the truth.</a:t>
            </a:r>
          </a:p>
          <a:p>
            <a:pPr marL="45720" indent="0">
              <a:buNone/>
            </a:pPr>
            <a:endParaRPr lang="en-US" sz="1600" dirty="0"/>
          </a:p>
          <a:p>
            <a:pPr marL="45720" indent="0">
              <a:buNone/>
            </a:pPr>
            <a:r>
              <a:rPr lang="en-US" sz="1600" dirty="0"/>
              <a:t>Assuming normality, your models prediction are off by about +/- 2 RASE or +/-8.48.  </a:t>
            </a:r>
          </a:p>
          <a:p>
            <a:pPr marL="45720" indent="0">
              <a:buNone/>
            </a:pPr>
            <a:endParaRPr lang="en-US" sz="1600" dirty="0"/>
          </a:p>
          <a:p>
            <a:pPr marL="45720" indent="0">
              <a:buNone/>
            </a:pPr>
            <a:r>
              <a:rPr lang="en-US" sz="1600" dirty="0"/>
              <a:t>So when predicting household income, are </a:t>
            </a:r>
            <a:r>
              <a:rPr lang="en-US" sz="1600" dirty="0" err="1"/>
              <a:t>predcitions</a:t>
            </a:r>
            <a:r>
              <a:rPr lang="en-US" sz="1600" dirty="0"/>
              <a:t> “margin of error” is roughly 8,480 dollars.  Can we live with that type of accuracy?  Or do we really need that to be more like 3,000? </a:t>
            </a:r>
          </a:p>
        </p:txBody>
      </p:sp>
      <p:sp>
        <p:nvSpPr>
          <p:cNvPr id="3" name="Title 2">
            <a:extLst>
              <a:ext uri="{FF2B5EF4-FFF2-40B4-BE49-F238E27FC236}">
                <a16:creationId xmlns:a16="http://schemas.microsoft.com/office/drawing/2014/main" id="{D52AA11D-AC25-054D-BEB1-D275AFEA2B68}"/>
              </a:ext>
            </a:extLst>
          </p:cNvPr>
          <p:cNvSpPr>
            <a:spLocks noGrp="1"/>
          </p:cNvSpPr>
          <p:nvPr>
            <p:ph type="title"/>
          </p:nvPr>
        </p:nvSpPr>
        <p:spPr/>
        <p:txBody>
          <a:bodyPr/>
          <a:lstStyle/>
          <a:p>
            <a:r>
              <a:rPr lang="en-US" dirty="0"/>
              <a:t>Cross Validation and Train/test Splitting</a:t>
            </a:r>
          </a:p>
        </p:txBody>
      </p:sp>
      <p:pic>
        <p:nvPicPr>
          <p:cNvPr id="5" name="Picture 2" descr="plot of chunk unnamed-chunk-2">
            <a:extLst>
              <a:ext uri="{FF2B5EF4-FFF2-40B4-BE49-F238E27FC236}">
                <a16:creationId xmlns:a16="http://schemas.microsoft.com/office/drawing/2014/main" id="{849867AB-81FB-B741-A370-F415204EA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326"/>
          <a:stretch/>
        </p:blipFill>
        <p:spPr bwMode="auto">
          <a:xfrm>
            <a:off x="685800" y="3276600"/>
            <a:ext cx="3124200" cy="298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45ADF-5BBA-564F-8FB8-AEF70A46DD8C}"/>
              </a:ext>
            </a:extLst>
          </p:cNvPr>
          <p:cNvSpPr>
            <a:spLocks noGrp="1"/>
          </p:cNvSpPr>
          <p:nvPr>
            <p:ph idx="1"/>
          </p:nvPr>
        </p:nvSpPr>
        <p:spPr/>
        <p:txBody>
          <a:bodyPr>
            <a:normAutofit/>
          </a:bodyPr>
          <a:lstStyle/>
          <a:p>
            <a:r>
              <a:rPr lang="en-US" sz="1400" dirty="0"/>
              <a:t>Criticism of the train/test split approach alone</a:t>
            </a:r>
          </a:p>
          <a:p>
            <a:pPr lvl="1"/>
            <a:r>
              <a:rPr lang="en-US" sz="1400" dirty="0"/>
              <a:t>Its possible to ”game the system” by considering multiple train/test splits, build your models, and then report the best test ASE using the split that produced it.  Then reporting that your predictions will be within that type of error range on future data sets</a:t>
            </a:r>
          </a:p>
          <a:p>
            <a:pPr lvl="1"/>
            <a:r>
              <a:rPr lang="en-US" sz="1400" dirty="0"/>
              <a:t>This approach biases the test ASE into looking too small</a:t>
            </a:r>
          </a:p>
          <a:p>
            <a:pPr lvl="1"/>
            <a:r>
              <a:rPr lang="en-US" sz="1400" dirty="0"/>
              <a:t>It really helps no one.  It can make you look bad if your model doesn’t perform as well in the future.  People may make decisions using your model that produces error that they can’t live with in reality.</a:t>
            </a:r>
          </a:p>
          <a:p>
            <a:pPr lvl="1"/>
            <a:r>
              <a:rPr lang="en-US" sz="1400" dirty="0"/>
              <a:t>It can impact model assessment, but is not much of an issue with model selection (see graph)</a:t>
            </a:r>
          </a:p>
          <a:p>
            <a:endParaRPr lang="en-US" dirty="0"/>
          </a:p>
          <a:p>
            <a:endParaRPr lang="en-US" dirty="0"/>
          </a:p>
        </p:txBody>
      </p:sp>
      <p:sp>
        <p:nvSpPr>
          <p:cNvPr id="3" name="Title 2">
            <a:extLst>
              <a:ext uri="{FF2B5EF4-FFF2-40B4-BE49-F238E27FC236}">
                <a16:creationId xmlns:a16="http://schemas.microsoft.com/office/drawing/2014/main" id="{D52AA11D-AC25-054D-BEB1-D275AFEA2B68}"/>
              </a:ext>
            </a:extLst>
          </p:cNvPr>
          <p:cNvSpPr>
            <a:spLocks noGrp="1"/>
          </p:cNvSpPr>
          <p:nvPr>
            <p:ph type="title"/>
          </p:nvPr>
        </p:nvSpPr>
        <p:spPr/>
        <p:txBody>
          <a:bodyPr/>
          <a:lstStyle/>
          <a:p>
            <a:r>
              <a:rPr lang="en-US" dirty="0"/>
              <a:t>Cross Validation and Train/test Splitting</a:t>
            </a:r>
          </a:p>
        </p:txBody>
      </p:sp>
      <p:pic>
        <p:nvPicPr>
          <p:cNvPr id="4" name="Picture 2" descr="plot of chunk unnamed-chunk-2">
            <a:extLst>
              <a:ext uri="{FF2B5EF4-FFF2-40B4-BE49-F238E27FC236}">
                <a16:creationId xmlns:a16="http://schemas.microsoft.com/office/drawing/2014/main" id="{ABA4B103-C060-8048-9BF9-03CA7D8567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3" r="2" b="-1763"/>
          <a:stretch/>
        </p:blipFill>
        <p:spPr bwMode="auto">
          <a:xfrm>
            <a:off x="1676400" y="4343400"/>
            <a:ext cx="5257800" cy="23944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EFC869D-A566-6842-B56F-F75042B69B52}"/>
              </a:ext>
            </a:extLst>
          </p:cNvPr>
          <p:cNvSpPr txBox="1"/>
          <p:nvPr/>
        </p:nvSpPr>
        <p:spPr>
          <a:xfrm>
            <a:off x="2438400" y="4343400"/>
            <a:ext cx="1219200" cy="369332"/>
          </a:xfrm>
          <a:prstGeom prst="rect">
            <a:avLst/>
          </a:prstGeom>
          <a:noFill/>
        </p:spPr>
        <p:txBody>
          <a:bodyPr wrap="square" rtlCol="0">
            <a:spAutoFit/>
          </a:bodyPr>
          <a:lstStyle/>
          <a:p>
            <a:r>
              <a:rPr lang="en-US" dirty="0"/>
              <a:t>One Split</a:t>
            </a:r>
          </a:p>
        </p:txBody>
      </p:sp>
      <p:sp>
        <p:nvSpPr>
          <p:cNvPr id="6" name="TextBox 5">
            <a:extLst>
              <a:ext uri="{FF2B5EF4-FFF2-40B4-BE49-F238E27FC236}">
                <a16:creationId xmlns:a16="http://schemas.microsoft.com/office/drawing/2014/main" id="{39FF5BF5-E1B7-9540-A8D1-9705ED51A6DC}"/>
              </a:ext>
            </a:extLst>
          </p:cNvPr>
          <p:cNvSpPr txBox="1"/>
          <p:nvPr/>
        </p:nvSpPr>
        <p:spPr>
          <a:xfrm>
            <a:off x="5029200" y="4343400"/>
            <a:ext cx="1524000" cy="369332"/>
          </a:xfrm>
          <a:prstGeom prst="rect">
            <a:avLst/>
          </a:prstGeom>
          <a:noFill/>
        </p:spPr>
        <p:txBody>
          <a:bodyPr wrap="square" rtlCol="0">
            <a:spAutoFit/>
          </a:bodyPr>
          <a:lstStyle/>
          <a:p>
            <a:r>
              <a:rPr lang="en-US" dirty="0"/>
              <a:t>Many Splits</a:t>
            </a:r>
          </a:p>
        </p:txBody>
      </p:sp>
    </p:spTree>
    <p:extLst>
      <p:ext uri="{BB962C8B-B14F-4D97-AF65-F5344CB8AC3E}">
        <p14:creationId xmlns:p14="http://schemas.microsoft.com/office/powerpoint/2010/main" val="172674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45ADF-5BBA-564F-8FB8-AEF70A46DD8C}"/>
              </a:ext>
            </a:extLst>
          </p:cNvPr>
          <p:cNvSpPr>
            <a:spLocks noGrp="1"/>
          </p:cNvSpPr>
          <p:nvPr>
            <p:ph idx="1"/>
          </p:nvPr>
        </p:nvSpPr>
        <p:spPr>
          <a:xfrm>
            <a:off x="380999" y="1719070"/>
            <a:ext cx="8407893" cy="4986529"/>
          </a:xfrm>
        </p:spPr>
        <p:txBody>
          <a:bodyPr>
            <a:normAutofit fontScale="77500" lnSpcReduction="20000"/>
          </a:bodyPr>
          <a:lstStyle/>
          <a:p>
            <a:r>
              <a:rPr lang="en-US" dirty="0"/>
              <a:t>Motivating question:  Why does Turner have me splitting the data set into train/test/validation   (3 data sets) on the project, instead of just two from HW.</a:t>
            </a:r>
          </a:p>
          <a:p>
            <a:endParaRPr lang="en-US" dirty="0"/>
          </a:p>
          <a:p>
            <a:r>
              <a:rPr lang="en-US" dirty="0"/>
              <a:t>Answer:  Even if we stay honest and just randomly pick our training and test set.  As you fit more and more models and methods, you are fixating all of your decisions on bringing down the test ASE.</a:t>
            </a:r>
          </a:p>
          <a:p>
            <a:endParaRPr lang="en-US" dirty="0"/>
          </a:p>
          <a:p>
            <a:pPr marL="45720" indent="0">
              <a:buNone/>
            </a:pPr>
            <a:r>
              <a:rPr lang="en-US" dirty="0"/>
              <a:t>   If we do this to the nth degree (which we typically do), then the test data set, is really helping you train your model.  You should start thinking about it that it is just an extension of the training data set, and the ASE that comes from it could be biased too low.</a:t>
            </a:r>
          </a:p>
          <a:p>
            <a:pPr marL="45720" indent="0">
              <a:buNone/>
            </a:pPr>
            <a:endParaRPr lang="en-US" dirty="0"/>
          </a:p>
          <a:p>
            <a:pPr marL="45720" indent="0">
              <a:buNone/>
            </a:pPr>
            <a:r>
              <a:rPr lang="en-US" dirty="0"/>
              <a:t>In comes the validation set.  You leave it out.  Never look at it.  Build your models using train/test.  Make your final decision.  Then ASSESS how well your model performs on the Validation set.  It it is low and in the realistic range you are looking for, then you have validated your model as working as you intend.</a:t>
            </a:r>
          </a:p>
          <a:p>
            <a:pPr marL="45720" indent="0">
              <a:buNone/>
            </a:pPr>
            <a:endParaRPr lang="en-US" dirty="0"/>
          </a:p>
          <a:p>
            <a:pPr marL="45720" indent="0">
              <a:buNone/>
            </a:pPr>
            <a:r>
              <a:rPr lang="en-US" dirty="0"/>
              <a:t>You can cheat the validation set as well of course by rinse a repeating the issue.  You keep building models with the train/test and then compare the validation result and then based on all 3 you make your model choice.  Then you haven’t validated that model yet.  You’ll need another data set to do that.</a:t>
            </a:r>
          </a:p>
        </p:txBody>
      </p:sp>
      <p:sp>
        <p:nvSpPr>
          <p:cNvPr id="3" name="Title 2">
            <a:extLst>
              <a:ext uri="{FF2B5EF4-FFF2-40B4-BE49-F238E27FC236}">
                <a16:creationId xmlns:a16="http://schemas.microsoft.com/office/drawing/2014/main" id="{D52AA11D-AC25-054D-BEB1-D275AFEA2B68}"/>
              </a:ext>
            </a:extLst>
          </p:cNvPr>
          <p:cNvSpPr>
            <a:spLocks noGrp="1"/>
          </p:cNvSpPr>
          <p:nvPr>
            <p:ph type="title"/>
          </p:nvPr>
        </p:nvSpPr>
        <p:spPr/>
        <p:txBody>
          <a:bodyPr/>
          <a:lstStyle/>
          <a:p>
            <a:r>
              <a:rPr lang="en-US" dirty="0"/>
              <a:t>Cross Validation and Train/test Splitting</a:t>
            </a:r>
          </a:p>
        </p:txBody>
      </p:sp>
    </p:spTree>
    <p:extLst>
      <p:ext uri="{BB962C8B-B14F-4D97-AF65-F5344CB8AC3E}">
        <p14:creationId xmlns:p14="http://schemas.microsoft.com/office/powerpoint/2010/main" val="35556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45ADF-5BBA-564F-8FB8-AEF70A46DD8C}"/>
              </a:ext>
            </a:extLst>
          </p:cNvPr>
          <p:cNvSpPr>
            <a:spLocks noGrp="1"/>
          </p:cNvSpPr>
          <p:nvPr>
            <p:ph idx="1"/>
          </p:nvPr>
        </p:nvSpPr>
        <p:spPr>
          <a:xfrm>
            <a:off x="380999" y="1719070"/>
            <a:ext cx="8407893" cy="4986529"/>
          </a:xfrm>
        </p:spPr>
        <p:txBody>
          <a:bodyPr>
            <a:normAutofit fontScale="85000" lnSpcReduction="20000"/>
          </a:bodyPr>
          <a:lstStyle/>
          <a:p>
            <a:pPr marL="45720" indent="0">
              <a:buNone/>
            </a:pPr>
            <a:endParaRPr lang="en-US" dirty="0"/>
          </a:p>
          <a:p>
            <a:pPr lvl="1"/>
            <a:r>
              <a:rPr lang="en-US" dirty="0"/>
              <a:t>You can cheat all day and make your predictions look awesome.  Maybe that’ll get you hired or impress someone at a meeting or a talk.</a:t>
            </a:r>
          </a:p>
          <a:p>
            <a:pPr lvl="1"/>
            <a:endParaRPr lang="en-US" dirty="0"/>
          </a:p>
          <a:p>
            <a:pPr lvl="1"/>
            <a:r>
              <a:rPr lang="en-US" dirty="0"/>
              <a:t>You don’t want that impression to where off though.  Don’t cheat yourself by taking low hanging fruit.  They need the truth so any decisions being made from your models will be in the best possible position.  Be aware of the difference between using test ASE’s for </a:t>
            </a:r>
            <a:r>
              <a:rPr lang="en-US" u="sng" dirty="0"/>
              <a:t>model selection </a:t>
            </a:r>
            <a:r>
              <a:rPr lang="en-US" dirty="0"/>
              <a:t>versus </a:t>
            </a:r>
            <a:r>
              <a:rPr lang="en-US" u="sng" dirty="0"/>
              <a:t>model assessment.  </a:t>
            </a:r>
          </a:p>
          <a:p>
            <a:pPr lvl="1"/>
            <a:endParaRPr lang="en-US" u="sng" dirty="0"/>
          </a:p>
          <a:p>
            <a:pPr lvl="1"/>
            <a:r>
              <a:rPr lang="en-US" dirty="0"/>
              <a:t>Since K fold CV allows for repeated models to be fit, we are able to asses how much variance is between different train/test splits.  So a CV metric, doesn’t suffer as much from biasing test ASE too low.  It can help serve the role of both </a:t>
            </a:r>
            <a:r>
              <a:rPr lang="en-US" u="sng" dirty="0"/>
              <a:t>model selection </a:t>
            </a:r>
            <a:r>
              <a:rPr lang="en-US" dirty="0"/>
              <a:t>AND </a:t>
            </a:r>
            <a:r>
              <a:rPr lang="en-US" u="sng" dirty="0"/>
              <a:t>model assessment.</a:t>
            </a:r>
          </a:p>
          <a:p>
            <a:pPr lvl="1"/>
            <a:endParaRPr lang="en-US" u="sng" dirty="0"/>
          </a:p>
          <a:p>
            <a:pPr lvl="1"/>
            <a:r>
              <a:rPr lang="en-US" dirty="0"/>
              <a:t>This is why packages like Caret in R utilize K fold (and other resampling strategies) in all of their routines.  When they do a train/test split, the test set can serve as the validation set since all of your ASE metrics are done Via CV.  </a:t>
            </a:r>
          </a:p>
          <a:p>
            <a:pPr lvl="2"/>
            <a:r>
              <a:rPr lang="en-US" dirty="0"/>
              <a:t>They use them to determine model complexity for a single method</a:t>
            </a:r>
          </a:p>
          <a:p>
            <a:pPr lvl="2"/>
            <a:r>
              <a:rPr lang="en-US" dirty="0"/>
              <a:t>You can compare them across methods (as long as you use the same seed number)</a:t>
            </a:r>
          </a:p>
          <a:p>
            <a:pPr lvl="2"/>
            <a:r>
              <a:rPr lang="en-US" dirty="0"/>
              <a:t>All feature selection process are done with the training data so the test set from these routines are serving the validation set role.  (Again being wary of using the validation set to decide what your final model is) </a:t>
            </a:r>
          </a:p>
        </p:txBody>
      </p:sp>
      <p:sp>
        <p:nvSpPr>
          <p:cNvPr id="3" name="Title 2">
            <a:extLst>
              <a:ext uri="{FF2B5EF4-FFF2-40B4-BE49-F238E27FC236}">
                <a16:creationId xmlns:a16="http://schemas.microsoft.com/office/drawing/2014/main" id="{D52AA11D-AC25-054D-BEB1-D275AFEA2B68}"/>
              </a:ext>
            </a:extLst>
          </p:cNvPr>
          <p:cNvSpPr>
            <a:spLocks noGrp="1"/>
          </p:cNvSpPr>
          <p:nvPr>
            <p:ph type="title"/>
          </p:nvPr>
        </p:nvSpPr>
        <p:spPr/>
        <p:txBody>
          <a:bodyPr/>
          <a:lstStyle/>
          <a:p>
            <a:r>
              <a:rPr lang="en-US" dirty="0"/>
              <a:t>The Moral OF the </a:t>
            </a:r>
            <a:r>
              <a:rPr lang="en-US" dirty="0" err="1"/>
              <a:t>STory</a:t>
            </a:r>
            <a:endParaRPr lang="en-US" dirty="0"/>
          </a:p>
        </p:txBody>
      </p:sp>
    </p:spTree>
    <p:extLst>
      <p:ext uri="{BB962C8B-B14F-4D97-AF65-F5344CB8AC3E}">
        <p14:creationId xmlns:p14="http://schemas.microsoft.com/office/powerpoint/2010/main" val="247480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D55325-EA2A-FF4C-A80B-F007D51BFE5D}"/>
              </a:ext>
            </a:extLst>
          </p:cNvPr>
          <p:cNvSpPr>
            <a:spLocks noGrp="1"/>
          </p:cNvSpPr>
          <p:nvPr>
            <p:ph idx="1"/>
          </p:nvPr>
        </p:nvSpPr>
        <p:spPr>
          <a:xfrm>
            <a:off x="380999" y="1719070"/>
            <a:ext cx="8407893" cy="4910329"/>
          </a:xfrm>
        </p:spPr>
        <p:txBody>
          <a:bodyPr>
            <a:normAutofit fontScale="70000" lnSpcReduction="20000"/>
          </a:bodyPr>
          <a:lstStyle/>
          <a:p>
            <a:r>
              <a:rPr lang="en-US" dirty="0"/>
              <a:t>Typical strategies include:</a:t>
            </a:r>
          </a:p>
          <a:p>
            <a:pPr lvl="1"/>
            <a:r>
              <a:rPr lang="en-US" dirty="0"/>
              <a:t>Building regression models with complete data and then predicting the missing scenarios.  (</a:t>
            </a:r>
            <a:r>
              <a:rPr lang="en-US" dirty="0" err="1"/>
              <a:t>Typicall</a:t>
            </a:r>
            <a:r>
              <a:rPr lang="en-US" dirty="0"/>
              <a:t> MLR or KNN)</a:t>
            </a:r>
          </a:p>
          <a:p>
            <a:pPr lvl="1"/>
            <a:r>
              <a:rPr lang="en-US" dirty="0"/>
              <a:t>Replace missing numeric values with mean or median</a:t>
            </a:r>
          </a:p>
          <a:p>
            <a:pPr lvl="1"/>
            <a:r>
              <a:rPr lang="en-US" dirty="0"/>
              <a:t>Randomly sampling numeric or categorical values and replacing the missing with those</a:t>
            </a:r>
          </a:p>
          <a:p>
            <a:pPr lvl="1"/>
            <a:endParaRPr lang="en-US" dirty="0"/>
          </a:p>
          <a:p>
            <a:r>
              <a:rPr lang="en-US" dirty="0"/>
              <a:t>Important consideration to think about before doing all of that work and effort.</a:t>
            </a:r>
          </a:p>
          <a:p>
            <a:pPr lvl="1"/>
            <a:r>
              <a:rPr lang="en-US" dirty="0"/>
              <a:t>If your variable is missing a large %, is it even a reliable measurement?  Can you trust the value itself.  </a:t>
            </a:r>
          </a:p>
          <a:p>
            <a:pPr lvl="1"/>
            <a:r>
              <a:rPr lang="en-US" dirty="0"/>
              <a:t>If its personal type data, maybe its bogus, because most people don’t want to give it up and those who do just lie.  (I do it when video game websites ask for my birthday)</a:t>
            </a:r>
          </a:p>
          <a:p>
            <a:pPr lvl="1"/>
            <a:r>
              <a:rPr lang="en-US" dirty="0"/>
              <a:t>Why would you want to use something in your model that will never truly get recorded in future data sets that often? </a:t>
            </a:r>
          </a:p>
          <a:p>
            <a:pPr marL="365760" lvl="1" indent="0">
              <a:buNone/>
            </a:pPr>
            <a:endParaRPr lang="en-US" dirty="0"/>
          </a:p>
          <a:p>
            <a:r>
              <a:rPr lang="en-US" dirty="0"/>
              <a:t>If the variable is reliably measured, makes sense, and missing is somewhat manageable (70% and up), then its worth exploring if it plays a critical role in the models you build.  </a:t>
            </a:r>
          </a:p>
          <a:p>
            <a:pPr marL="45720" indent="0">
              <a:buNone/>
            </a:pPr>
            <a:endParaRPr lang="en-US" dirty="0"/>
          </a:p>
          <a:p>
            <a:r>
              <a:rPr lang="en-US" dirty="0"/>
              <a:t>If you have other models that do just as good, but have complete data compared to a model that has a variable with a lot of imputation, it’s probably more reliable and more comforting to go with the model using complete data without a whole lot of missing. </a:t>
            </a:r>
          </a:p>
          <a:p>
            <a:pPr lvl="1"/>
            <a:endParaRPr lang="en-US" dirty="0"/>
          </a:p>
        </p:txBody>
      </p:sp>
      <p:sp>
        <p:nvSpPr>
          <p:cNvPr id="3" name="Title 2">
            <a:extLst>
              <a:ext uri="{FF2B5EF4-FFF2-40B4-BE49-F238E27FC236}">
                <a16:creationId xmlns:a16="http://schemas.microsoft.com/office/drawing/2014/main" id="{080F1AB0-6C64-A347-979F-D4E42006F2B2}"/>
              </a:ext>
            </a:extLst>
          </p:cNvPr>
          <p:cNvSpPr>
            <a:spLocks noGrp="1"/>
          </p:cNvSpPr>
          <p:nvPr>
            <p:ph type="title"/>
          </p:nvPr>
        </p:nvSpPr>
        <p:spPr/>
        <p:txBody>
          <a:bodyPr/>
          <a:lstStyle/>
          <a:p>
            <a:r>
              <a:rPr lang="en-US" dirty="0"/>
              <a:t>Dealing with Missing Data</a:t>
            </a:r>
          </a:p>
        </p:txBody>
      </p:sp>
    </p:spTree>
    <p:extLst>
      <p:ext uri="{BB962C8B-B14F-4D97-AF65-F5344CB8AC3E}">
        <p14:creationId xmlns:p14="http://schemas.microsoft.com/office/powerpoint/2010/main" val="296459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D8D439-DBC7-CA45-8099-507AC1B7BE2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50D5375-5F9B-7D4F-A13B-C1A09A929AB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7294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CCB18-E472-1547-9CAD-470DD5D7681E}"/>
              </a:ext>
            </a:extLst>
          </p:cNvPr>
          <p:cNvSpPr>
            <a:spLocks noGrp="1"/>
          </p:cNvSpPr>
          <p:nvPr>
            <p:ph type="title"/>
          </p:nvPr>
        </p:nvSpPr>
        <p:spPr>
          <a:xfrm>
            <a:off x="381000" y="355847"/>
            <a:ext cx="8381260" cy="1054394"/>
          </a:xfrm>
        </p:spPr>
        <p:txBody>
          <a:bodyPr anchor="ctr">
            <a:normAutofit/>
          </a:bodyPr>
          <a:lstStyle/>
          <a:p>
            <a:pPr>
              <a:lnSpc>
                <a:spcPct val="90000"/>
              </a:lnSpc>
            </a:pPr>
            <a:r>
              <a:rPr lang="en-US" dirty="0"/>
              <a:t>Effective Communication of your analysis and its results</a:t>
            </a:r>
            <a:endParaRPr lang="en-US"/>
          </a:p>
        </p:txBody>
      </p:sp>
      <p:pic>
        <p:nvPicPr>
          <p:cNvPr id="6" name="Picture 2" descr="How to Build a Machine Learning Model | by Chanin Nantasenamat | Towards  Data Science">
            <a:extLst>
              <a:ext uri="{FF2B5EF4-FFF2-40B4-BE49-F238E27FC236}">
                <a16:creationId xmlns:a16="http://schemas.microsoft.com/office/drawing/2014/main" id="{5D0BA077-4CD1-BF4D-9878-FE107EF36E7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762000" y="2059394"/>
            <a:ext cx="3405331" cy="4406900"/>
          </a:xfrm>
          <a:prstGeom prst="rect">
            <a:avLst/>
          </a:prstGeom>
          <a:solidFill>
            <a:srgbClr val="FFFFFF"/>
          </a:solidFill>
        </p:spPr>
      </p:pic>
      <p:pic>
        <p:nvPicPr>
          <p:cNvPr id="7" name="Picture 6">
            <a:extLst>
              <a:ext uri="{FF2B5EF4-FFF2-40B4-BE49-F238E27FC236}">
                <a16:creationId xmlns:a16="http://schemas.microsoft.com/office/drawing/2014/main" id="{45D4AFD2-A08D-174E-B6C3-BF52B45B20D7}"/>
              </a:ext>
            </a:extLst>
          </p:cNvPr>
          <p:cNvPicPr>
            <a:picLocks noChangeAspect="1"/>
          </p:cNvPicPr>
          <p:nvPr/>
        </p:nvPicPr>
        <p:blipFill>
          <a:blip r:embed="rId3"/>
          <a:stretch>
            <a:fillRect/>
          </a:stretch>
        </p:blipFill>
        <p:spPr>
          <a:xfrm>
            <a:off x="4800600" y="2082553"/>
            <a:ext cx="3403600" cy="4419600"/>
          </a:xfrm>
          <a:prstGeom prst="rect">
            <a:avLst/>
          </a:prstGeom>
        </p:spPr>
      </p:pic>
      <p:sp>
        <p:nvSpPr>
          <p:cNvPr id="8" name="TextBox 7">
            <a:extLst>
              <a:ext uri="{FF2B5EF4-FFF2-40B4-BE49-F238E27FC236}">
                <a16:creationId xmlns:a16="http://schemas.microsoft.com/office/drawing/2014/main" id="{FDDCC884-85A2-674B-AD78-042590D914FB}"/>
              </a:ext>
            </a:extLst>
          </p:cNvPr>
          <p:cNvSpPr txBox="1"/>
          <p:nvPr/>
        </p:nvSpPr>
        <p:spPr>
          <a:xfrm>
            <a:off x="1397866" y="1690062"/>
            <a:ext cx="2057400" cy="369332"/>
          </a:xfrm>
          <a:prstGeom prst="rect">
            <a:avLst/>
          </a:prstGeom>
          <a:noFill/>
        </p:spPr>
        <p:txBody>
          <a:bodyPr wrap="square" rtlCol="0">
            <a:spAutoFit/>
          </a:bodyPr>
          <a:lstStyle/>
          <a:p>
            <a:pPr algn="ctr"/>
            <a:r>
              <a:rPr lang="en-US" dirty="0"/>
              <a:t>Theoretical</a:t>
            </a:r>
          </a:p>
        </p:txBody>
      </p:sp>
      <p:sp>
        <p:nvSpPr>
          <p:cNvPr id="11" name="TextBox 10">
            <a:extLst>
              <a:ext uri="{FF2B5EF4-FFF2-40B4-BE49-F238E27FC236}">
                <a16:creationId xmlns:a16="http://schemas.microsoft.com/office/drawing/2014/main" id="{626E2879-1F60-664D-9DDE-AE114105D364}"/>
              </a:ext>
            </a:extLst>
          </p:cNvPr>
          <p:cNvSpPr txBox="1"/>
          <p:nvPr/>
        </p:nvSpPr>
        <p:spPr>
          <a:xfrm>
            <a:off x="5473700" y="1690062"/>
            <a:ext cx="2057400" cy="369332"/>
          </a:xfrm>
          <a:prstGeom prst="rect">
            <a:avLst/>
          </a:prstGeom>
          <a:noFill/>
        </p:spPr>
        <p:txBody>
          <a:bodyPr wrap="square" rtlCol="0">
            <a:spAutoFit/>
          </a:bodyPr>
          <a:lstStyle/>
          <a:p>
            <a:pPr algn="ctr"/>
            <a:r>
              <a:rPr lang="en-US" dirty="0"/>
              <a:t>Actual </a:t>
            </a:r>
          </a:p>
        </p:txBody>
      </p:sp>
    </p:spTree>
    <p:extLst>
      <p:ext uri="{BB962C8B-B14F-4D97-AF65-F5344CB8AC3E}">
        <p14:creationId xmlns:p14="http://schemas.microsoft.com/office/powerpoint/2010/main" val="187164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CCB18-E472-1547-9CAD-470DD5D7681E}"/>
              </a:ext>
            </a:extLst>
          </p:cNvPr>
          <p:cNvSpPr>
            <a:spLocks noGrp="1"/>
          </p:cNvSpPr>
          <p:nvPr>
            <p:ph type="title"/>
          </p:nvPr>
        </p:nvSpPr>
        <p:spPr>
          <a:xfrm>
            <a:off x="381000" y="355847"/>
            <a:ext cx="8381260" cy="1054394"/>
          </a:xfrm>
        </p:spPr>
        <p:txBody>
          <a:bodyPr anchor="ctr">
            <a:normAutofit/>
          </a:bodyPr>
          <a:lstStyle/>
          <a:p>
            <a:pPr>
              <a:lnSpc>
                <a:spcPct val="90000"/>
              </a:lnSpc>
            </a:pPr>
            <a:r>
              <a:rPr lang="en-US" dirty="0"/>
              <a:t>Effective Communication of your analysis and its results</a:t>
            </a:r>
            <a:endParaRPr lang="en-US"/>
          </a:p>
        </p:txBody>
      </p:sp>
      <p:pic>
        <p:nvPicPr>
          <p:cNvPr id="7" name="Picture 6">
            <a:extLst>
              <a:ext uri="{FF2B5EF4-FFF2-40B4-BE49-F238E27FC236}">
                <a16:creationId xmlns:a16="http://schemas.microsoft.com/office/drawing/2014/main" id="{45D4AFD2-A08D-174E-B6C3-BF52B45B20D7}"/>
              </a:ext>
            </a:extLst>
          </p:cNvPr>
          <p:cNvPicPr>
            <a:picLocks noChangeAspect="1"/>
          </p:cNvPicPr>
          <p:nvPr/>
        </p:nvPicPr>
        <p:blipFill>
          <a:blip r:embed="rId2"/>
          <a:stretch>
            <a:fillRect/>
          </a:stretch>
        </p:blipFill>
        <p:spPr>
          <a:xfrm>
            <a:off x="5029200" y="2078070"/>
            <a:ext cx="3403600" cy="4419600"/>
          </a:xfrm>
          <a:prstGeom prst="rect">
            <a:avLst/>
          </a:prstGeom>
        </p:spPr>
      </p:pic>
      <p:sp>
        <p:nvSpPr>
          <p:cNvPr id="2" name="TextBox 1">
            <a:extLst>
              <a:ext uri="{FF2B5EF4-FFF2-40B4-BE49-F238E27FC236}">
                <a16:creationId xmlns:a16="http://schemas.microsoft.com/office/drawing/2014/main" id="{F9151DD2-514C-664A-99D0-60BABF11E2D7}"/>
              </a:ext>
            </a:extLst>
          </p:cNvPr>
          <p:cNvSpPr txBox="1"/>
          <p:nvPr/>
        </p:nvSpPr>
        <p:spPr>
          <a:xfrm>
            <a:off x="535404" y="2059394"/>
            <a:ext cx="35814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Actual process is highly iterative, lots of trial and error, fixing mistakes, gaining insight, etc.  </a:t>
            </a:r>
          </a:p>
          <a:p>
            <a:endParaRPr lang="en-US" dirty="0"/>
          </a:p>
          <a:p>
            <a:endParaRPr lang="en-US" dirty="0"/>
          </a:p>
          <a:p>
            <a:pPr marL="285750" indent="-285750">
              <a:buFont typeface="Arial" panose="020B0604020202020204" pitchFamily="34" charset="0"/>
              <a:buChar char="•"/>
            </a:pPr>
            <a:r>
              <a:rPr lang="en-US" dirty="0"/>
              <a:t>When presenting results (written or oral), we should really try to summarize our analysis and results in a simpler way (</a:t>
            </a:r>
            <a:r>
              <a:rPr lang="en-US" dirty="0" err="1"/>
              <a:t>mimick</a:t>
            </a:r>
            <a:r>
              <a:rPr lang="en-US" dirty="0"/>
              <a:t> the theoretical)</a:t>
            </a:r>
          </a:p>
        </p:txBody>
      </p:sp>
      <p:pic>
        <p:nvPicPr>
          <p:cNvPr id="6" name="Picture 2" descr="How to Build a Machine Learning Model | by Chanin Nantasenamat | Towards  Data Science">
            <a:extLst>
              <a:ext uri="{FF2B5EF4-FFF2-40B4-BE49-F238E27FC236}">
                <a16:creationId xmlns:a16="http://schemas.microsoft.com/office/drawing/2014/main" id="{5D0BA077-4CD1-BF4D-9878-FE107EF36E7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5027198" y="2084420"/>
            <a:ext cx="3405331" cy="4406900"/>
          </a:xfrm>
          <a:prstGeom prst="rect">
            <a:avLst/>
          </a:prstGeom>
          <a:solidFill>
            <a:srgbClr val="FFFFFF"/>
          </a:solidFill>
        </p:spPr>
      </p:pic>
    </p:spTree>
    <p:extLst>
      <p:ext uri="{BB962C8B-B14F-4D97-AF65-F5344CB8AC3E}">
        <p14:creationId xmlns:p14="http://schemas.microsoft.com/office/powerpoint/2010/main" val="419263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F535F6-F2D1-DB49-88B4-5AEF04D49928}"/>
              </a:ext>
            </a:extLst>
          </p:cNvPr>
          <p:cNvSpPr>
            <a:spLocks noGrp="1"/>
          </p:cNvSpPr>
          <p:nvPr>
            <p:ph sz="half" idx="1"/>
          </p:nvPr>
        </p:nvSpPr>
        <p:spPr>
          <a:xfrm>
            <a:off x="457200" y="1719072"/>
            <a:ext cx="8077200" cy="4407408"/>
          </a:xfrm>
        </p:spPr>
        <p:txBody>
          <a:bodyPr>
            <a:normAutofit fontScale="85000" lnSpcReduction="20000"/>
          </a:bodyPr>
          <a:lstStyle/>
          <a:p>
            <a:r>
              <a:rPr lang="en-US" dirty="0"/>
              <a:t>Data are code all sorts of ways.  Some are categorical but recorded as numerical and vice a versa.</a:t>
            </a:r>
          </a:p>
          <a:p>
            <a:endParaRPr lang="en-US" dirty="0"/>
          </a:p>
          <a:p>
            <a:r>
              <a:rPr lang="en-US" dirty="0"/>
              <a:t>People will handle things differently.  For example you may have a predictor called year that takes on 12 different values.  You may want to treat it as categorical while someone else may treat it as numeric</a:t>
            </a:r>
          </a:p>
          <a:p>
            <a:endParaRPr lang="en-US" dirty="0"/>
          </a:p>
          <a:p>
            <a:r>
              <a:rPr lang="en-US" dirty="0"/>
              <a:t>The point:  When providing data descriptions of the variables, it’s a good idea to report what data type YOU are treating the variable.</a:t>
            </a:r>
          </a:p>
        </p:txBody>
      </p:sp>
      <p:sp>
        <p:nvSpPr>
          <p:cNvPr id="4" name="Title 3">
            <a:extLst>
              <a:ext uri="{FF2B5EF4-FFF2-40B4-BE49-F238E27FC236}">
                <a16:creationId xmlns:a16="http://schemas.microsoft.com/office/drawing/2014/main" id="{1BFA062F-EB9E-F140-88D1-B12B9C5104EA}"/>
              </a:ext>
            </a:extLst>
          </p:cNvPr>
          <p:cNvSpPr>
            <a:spLocks noGrp="1"/>
          </p:cNvSpPr>
          <p:nvPr>
            <p:ph type="title"/>
          </p:nvPr>
        </p:nvSpPr>
        <p:spPr/>
        <p:txBody>
          <a:bodyPr/>
          <a:lstStyle/>
          <a:p>
            <a:r>
              <a:rPr lang="en-US" dirty="0"/>
              <a:t>Data Description</a:t>
            </a:r>
          </a:p>
        </p:txBody>
      </p:sp>
    </p:spTree>
    <p:extLst>
      <p:ext uri="{BB962C8B-B14F-4D97-AF65-F5344CB8AC3E}">
        <p14:creationId xmlns:p14="http://schemas.microsoft.com/office/powerpoint/2010/main" val="1228968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CB47B-ED3A-7B4E-9B20-ADF5D7738E74}"/>
              </a:ext>
            </a:extLst>
          </p:cNvPr>
          <p:cNvSpPr>
            <a:spLocks noGrp="1"/>
          </p:cNvSpPr>
          <p:nvPr>
            <p:ph idx="1"/>
          </p:nvPr>
        </p:nvSpPr>
        <p:spPr/>
        <p:txBody>
          <a:bodyPr/>
          <a:lstStyle/>
          <a:p>
            <a:r>
              <a:rPr lang="en-US" dirty="0"/>
              <a:t>Open conversation about the project write ups (Pre Live Assignment)</a:t>
            </a:r>
          </a:p>
          <a:p>
            <a:endParaRPr lang="en-US" dirty="0"/>
          </a:p>
          <a:p>
            <a:r>
              <a:rPr lang="en-US" dirty="0"/>
              <a:t>Discussion of some technical details that tend to pop up during project time</a:t>
            </a:r>
          </a:p>
          <a:p>
            <a:endParaRPr lang="en-US" dirty="0"/>
          </a:p>
          <a:p>
            <a:r>
              <a:rPr lang="en-US" dirty="0"/>
              <a:t>Effective Communication of Results</a:t>
            </a:r>
          </a:p>
          <a:p>
            <a:pPr lvl="1"/>
            <a:r>
              <a:rPr lang="en-US" dirty="0"/>
              <a:t>Pitfalls</a:t>
            </a:r>
          </a:p>
          <a:p>
            <a:pPr lvl="1"/>
            <a:r>
              <a:rPr lang="en-US" dirty="0"/>
              <a:t>Organization  (The true process vs the one you present)</a:t>
            </a:r>
          </a:p>
          <a:p>
            <a:pPr lvl="1"/>
            <a:r>
              <a:rPr lang="en-US" dirty="0"/>
              <a:t>Additional Technical Strategies</a:t>
            </a:r>
          </a:p>
        </p:txBody>
      </p:sp>
      <p:sp>
        <p:nvSpPr>
          <p:cNvPr id="3" name="Title 2">
            <a:extLst>
              <a:ext uri="{FF2B5EF4-FFF2-40B4-BE49-F238E27FC236}">
                <a16:creationId xmlns:a16="http://schemas.microsoft.com/office/drawing/2014/main" id="{A457032A-A0CD-C14B-9628-C9C6C39AAF81}"/>
              </a:ext>
            </a:extLst>
          </p:cNvPr>
          <p:cNvSpPr>
            <a:spLocks noGrp="1"/>
          </p:cNvSpPr>
          <p:nvPr>
            <p:ph type="title"/>
          </p:nvPr>
        </p:nvSpPr>
        <p:spPr/>
        <p:txBody>
          <a:bodyPr/>
          <a:lstStyle/>
          <a:p>
            <a:r>
              <a:rPr lang="en-US" dirty="0" err="1"/>
              <a:t>Tonights</a:t>
            </a:r>
            <a:r>
              <a:rPr lang="en-US" dirty="0"/>
              <a:t> Agenda</a:t>
            </a:r>
          </a:p>
        </p:txBody>
      </p:sp>
    </p:spTree>
    <p:extLst>
      <p:ext uri="{BB962C8B-B14F-4D97-AF65-F5344CB8AC3E}">
        <p14:creationId xmlns:p14="http://schemas.microsoft.com/office/powerpoint/2010/main" val="3950134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4D3B1-CCDA-3B42-AE41-741357A835A2}"/>
              </a:ext>
            </a:extLst>
          </p:cNvPr>
          <p:cNvSpPr>
            <a:spLocks noGrp="1"/>
          </p:cNvSpPr>
          <p:nvPr>
            <p:ph idx="1"/>
          </p:nvPr>
        </p:nvSpPr>
        <p:spPr/>
        <p:txBody>
          <a:bodyPr>
            <a:normAutofit fontScale="70000" lnSpcReduction="20000"/>
          </a:bodyPr>
          <a:lstStyle/>
          <a:p>
            <a:pPr marL="45720" indent="0">
              <a:buNone/>
            </a:pPr>
            <a:r>
              <a:rPr lang="en-US" dirty="0"/>
              <a:t>Even though you have iterated and learned a lot once you’ve finalized your model, it is important to make sure that the way your models are built are consistent.</a:t>
            </a:r>
          </a:p>
          <a:p>
            <a:pPr marL="45720" indent="0">
              <a:buNone/>
            </a:pPr>
            <a:endParaRPr lang="en-US" dirty="0"/>
          </a:p>
          <a:p>
            <a:pPr marL="45720" indent="0">
              <a:buNone/>
            </a:pPr>
            <a:r>
              <a:rPr lang="en-US" dirty="0"/>
              <a:t>Example: </a:t>
            </a:r>
          </a:p>
          <a:p>
            <a:pPr marL="45720" indent="0">
              <a:buNone/>
            </a:pPr>
            <a:r>
              <a:rPr lang="en-US" dirty="0"/>
              <a:t>   Group members do their data splits and complete building the objective 1 model.  They use just the complete rows of the data set and do not handle the missing.</a:t>
            </a:r>
          </a:p>
          <a:p>
            <a:pPr marL="45720" indent="0">
              <a:buNone/>
            </a:pPr>
            <a:endParaRPr lang="en-US" dirty="0"/>
          </a:p>
          <a:p>
            <a:pPr marL="45720" indent="0">
              <a:buNone/>
            </a:pPr>
            <a:r>
              <a:rPr lang="en-US" dirty="0"/>
              <a:t>During the building of models to serve the role of just predicting, they impute the data and build models from there.  </a:t>
            </a:r>
          </a:p>
          <a:p>
            <a:pPr marL="45720" indent="0">
              <a:buNone/>
            </a:pPr>
            <a:endParaRPr lang="en-US" dirty="0"/>
          </a:p>
          <a:p>
            <a:pPr marL="45720" indent="0">
              <a:buNone/>
            </a:pPr>
            <a:r>
              <a:rPr lang="en-US" dirty="0"/>
              <a:t>They compare all of their models including the one from objective one.  </a:t>
            </a:r>
          </a:p>
          <a:p>
            <a:pPr marL="45720" indent="0">
              <a:buNone/>
            </a:pPr>
            <a:endParaRPr lang="en-US" dirty="0"/>
          </a:p>
          <a:p>
            <a:pPr marL="45720" indent="0">
              <a:buNone/>
            </a:pPr>
            <a:r>
              <a:rPr lang="en-US" dirty="0"/>
              <a:t>Problems:</a:t>
            </a:r>
          </a:p>
          <a:p>
            <a:pPr marL="502920" indent="-457200">
              <a:buFont typeface="+mj-lt"/>
              <a:buAutoNum type="arabicPeriod"/>
            </a:pPr>
            <a:r>
              <a:rPr lang="en-US" dirty="0"/>
              <a:t>Its not really apples to apples comparisons since the same train/test sets were not used</a:t>
            </a:r>
          </a:p>
          <a:p>
            <a:pPr marL="502920" indent="-457200">
              <a:buAutoNum type="arabicPeriod"/>
            </a:pPr>
            <a:r>
              <a:rPr lang="en-US" dirty="0"/>
              <a:t>Manipulating data in the middle of the analysis will usually confuse people and the worst case, be suspect of why you are doing it and why you didn’t do it for the analysis you presented before mentioning it.  </a:t>
            </a:r>
          </a:p>
          <a:p>
            <a:pPr marL="502920" indent="-457200">
              <a:buAutoNum type="arabicPeriod"/>
            </a:pPr>
            <a:r>
              <a:rPr lang="en-US" dirty="0"/>
              <a:t>Depending on the changes you are making to the data set mid report, many times they will be eager to see new EDA from that perspective so they can see how things have changed.</a:t>
            </a:r>
          </a:p>
        </p:txBody>
      </p:sp>
      <p:sp>
        <p:nvSpPr>
          <p:cNvPr id="3" name="Title 2">
            <a:extLst>
              <a:ext uri="{FF2B5EF4-FFF2-40B4-BE49-F238E27FC236}">
                <a16:creationId xmlns:a16="http://schemas.microsoft.com/office/drawing/2014/main" id="{32E76258-2B6C-424B-9589-2C8C87FBF965}"/>
              </a:ext>
            </a:extLst>
          </p:cNvPr>
          <p:cNvSpPr>
            <a:spLocks noGrp="1"/>
          </p:cNvSpPr>
          <p:nvPr>
            <p:ph type="title"/>
          </p:nvPr>
        </p:nvSpPr>
        <p:spPr/>
        <p:txBody>
          <a:bodyPr/>
          <a:lstStyle/>
          <a:p>
            <a:r>
              <a:rPr lang="en-US" dirty="0"/>
              <a:t>Processing Data (Stay Consistent)</a:t>
            </a:r>
          </a:p>
        </p:txBody>
      </p:sp>
    </p:spTree>
    <p:extLst>
      <p:ext uri="{BB962C8B-B14F-4D97-AF65-F5344CB8AC3E}">
        <p14:creationId xmlns:p14="http://schemas.microsoft.com/office/powerpoint/2010/main" val="1935579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94D3B1-CCDA-3B42-AE41-741357A835A2}"/>
              </a:ext>
            </a:extLst>
          </p:cNvPr>
          <p:cNvSpPr>
            <a:spLocks noGrp="1"/>
          </p:cNvSpPr>
          <p:nvPr>
            <p:ph idx="1"/>
          </p:nvPr>
        </p:nvSpPr>
        <p:spPr/>
        <p:txBody>
          <a:bodyPr>
            <a:normAutofit fontScale="85000" lnSpcReduction="20000"/>
          </a:bodyPr>
          <a:lstStyle/>
          <a:p>
            <a:pPr marL="502920" indent="-457200">
              <a:buAutoNum type="arabicPeriod"/>
            </a:pPr>
            <a:endParaRPr lang="en-US" dirty="0"/>
          </a:p>
          <a:p>
            <a:pPr marL="45720" indent="0">
              <a:buNone/>
            </a:pPr>
            <a:r>
              <a:rPr lang="en-US" dirty="0"/>
              <a:t>Solution:  Although you will be iterating, try to keep a “line in the sand” between your data set and all the models.  Ask yourself:</a:t>
            </a:r>
          </a:p>
          <a:p>
            <a:pPr marL="502920" indent="-457200">
              <a:buFont typeface="+mj-lt"/>
              <a:buAutoNum type="arabicPeriod"/>
            </a:pPr>
            <a:r>
              <a:rPr lang="en-US" dirty="0"/>
              <a:t>Are all the models created from the same training set?</a:t>
            </a:r>
          </a:p>
          <a:p>
            <a:pPr marL="502920" indent="-457200">
              <a:buFont typeface="+mj-lt"/>
              <a:buAutoNum type="arabicPeriod"/>
            </a:pPr>
            <a:r>
              <a:rPr lang="en-US" dirty="0"/>
              <a:t>Is my </a:t>
            </a:r>
            <a:r>
              <a:rPr lang="en-US" dirty="0" err="1"/>
              <a:t>eda</a:t>
            </a:r>
            <a:r>
              <a:rPr lang="en-US" dirty="0"/>
              <a:t> reflecting the data set that the models are being trained on?</a:t>
            </a:r>
          </a:p>
          <a:p>
            <a:pPr marL="502920" indent="-457200">
              <a:buFont typeface="+mj-lt"/>
              <a:buAutoNum type="arabicPeriod"/>
            </a:pPr>
            <a:r>
              <a:rPr lang="en-US" dirty="0"/>
              <a:t>Am I doing a good job of summarizing the processing steps early in the document and not mixing it in when models are being discussed and reported?</a:t>
            </a:r>
          </a:p>
          <a:p>
            <a:pPr marL="45720" indent="0">
              <a:buNone/>
            </a:pPr>
            <a:r>
              <a:rPr lang="en-US" dirty="0"/>
              <a:t>	</a:t>
            </a:r>
          </a:p>
          <a:p>
            <a:pPr marL="45720" indent="0">
              <a:buNone/>
            </a:pPr>
            <a:r>
              <a:rPr lang="en-US" dirty="0"/>
              <a:t>The only time you should blend Data Processing with another part of the report is in EDA when you may want to motivate why you’re taking the log of certain predictors or the response, why you’re creating a dummy variable from a numeric variable, etc.</a:t>
            </a:r>
          </a:p>
          <a:p>
            <a:pPr marL="45720" indent="0">
              <a:buNone/>
            </a:pPr>
            <a:endParaRPr lang="en-US" dirty="0"/>
          </a:p>
          <a:p>
            <a:pPr marL="45720" indent="0">
              <a:buNone/>
            </a:pPr>
            <a:r>
              <a:rPr lang="en-US" dirty="0"/>
              <a:t>When you do this blending, just make sure it is clear that you have communicated, and actually did, solutions 1 and 2 in the end.</a:t>
            </a:r>
          </a:p>
          <a:p>
            <a:pPr marL="502920" indent="-457200">
              <a:buFont typeface="+mj-lt"/>
              <a:buAutoNum type="arabicPeriod"/>
            </a:pPr>
            <a:endParaRPr lang="en-US" dirty="0"/>
          </a:p>
        </p:txBody>
      </p:sp>
      <p:sp>
        <p:nvSpPr>
          <p:cNvPr id="3" name="Title 2">
            <a:extLst>
              <a:ext uri="{FF2B5EF4-FFF2-40B4-BE49-F238E27FC236}">
                <a16:creationId xmlns:a16="http://schemas.microsoft.com/office/drawing/2014/main" id="{32E76258-2B6C-424B-9589-2C8C87FBF965}"/>
              </a:ext>
            </a:extLst>
          </p:cNvPr>
          <p:cNvSpPr>
            <a:spLocks noGrp="1"/>
          </p:cNvSpPr>
          <p:nvPr>
            <p:ph type="title"/>
          </p:nvPr>
        </p:nvSpPr>
        <p:spPr/>
        <p:txBody>
          <a:bodyPr/>
          <a:lstStyle/>
          <a:p>
            <a:r>
              <a:rPr lang="en-US" dirty="0"/>
              <a:t>Processing Data (Stay Consistent)</a:t>
            </a:r>
          </a:p>
        </p:txBody>
      </p:sp>
    </p:spTree>
    <p:extLst>
      <p:ext uri="{BB962C8B-B14F-4D97-AF65-F5344CB8AC3E}">
        <p14:creationId xmlns:p14="http://schemas.microsoft.com/office/powerpoint/2010/main" val="262512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76A9E9-2F5B-0A48-95A5-7E692C04B8E5}"/>
              </a:ext>
            </a:extLst>
          </p:cNvPr>
          <p:cNvSpPr>
            <a:spLocks noGrp="1"/>
          </p:cNvSpPr>
          <p:nvPr>
            <p:ph idx="1"/>
          </p:nvPr>
        </p:nvSpPr>
        <p:spPr/>
        <p:txBody>
          <a:bodyPr/>
          <a:lstStyle/>
          <a:p>
            <a:r>
              <a:rPr lang="en-US" dirty="0"/>
              <a:t>Summary statistics…..They need to be there.  Every time.  If not front and center, then place it in the appendix or back of the slide deck.   They are so helpful, especially if questions come back.</a:t>
            </a:r>
          </a:p>
          <a:p>
            <a:endParaRPr lang="en-US" dirty="0"/>
          </a:p>
          <a:p>
            <a:r>
              <a:rPr lang="en-US" dirty="0"/>
              <a:t>For example, lets say you run </a:t>
            </a:r>
            <a:r>
              <a:rPr lang="en-US" dirty="0" err="1"/>
              <a:t>knn</a:t>
            </a:r>
            <a:r>
              <a:rPr lang="en-US" dirty="0"/>
              <a:t> on predictors that are z-scored.  Someone asks why.  You show them your summary statistics, show them that they are all on different scales (using standard deviation means, min/max, </a:t>
            </a:r>
            <a:r>
              <a:rPr lang="en-US" dirty="0" err="1"/>
              <a:t>etc</a:t>
            </a:r>
            <a:r>
              <a:rPr lang="en-US" dirty="0"/>
              <a:t>), and that </a:t>
            </a:r>
            <a:r>
              <a:rPr lang="en-US" dirty="0" err="1"/>
              <a:t>knn</a:t>
            </a:r>
            <a:r>
              <a:rPr lang="en-US" dirty="0"/>
              <a:t> doesn’t work well when the scales of the predictors are all different.  Rather than just say “because it’s the right thing to do”, you provide a little more insight/evidence.  </a:t>
            </a:r>
          </a:p>
        </p:txBody>
      </p:sp>
      <p:sp>
        <p:nvSpPr>
          <p:cNvPr id="3" name="Title 2">
            <a:extLst>
              <a:ext uri="{FF2B5EF4-FFF2-40B4-BE49-F238E27FC236}">
                <a16:creationId xmlns:a16="http://schemas.microsoft.com/office/drawing/2014/main" id="{02D0D36F-DD22-0140-876C-83F571AC513A}"/>
              </a:ext>
            </a:extLst>
          </p:cNvPr>
          <p:cNvSpPr>
            <a:spLocks noGrp="1"/>
          </p:cNvSpPr>
          <p:nvPr>
            <p:ph type="title"/>
          </p:nvPr>
        </p:nvSpPr>
        <p:spPr/>
        <p:txBody>
          <a:bodyPr/>
          <a:lstStyle/>
          <a:p>
            <a:r>
              <a:rPr lang="en-US" dirty="0"/>
              <a:t>EDA (Summary Statistics)</a:t>
            </a:r>
          </a:p>
        </p:txBody>
      </p:sp>
    </p:spTree>
    <p:extLst>
      <p:ext uri="{BB962C8B-B14F-4D97-AF65-F5344CB8AC3E}">
        <p14:creationId xmlns:p14="http://schemas.microsoft.com/office/powerpoint/2010/main" val="974806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76A9E9-2F5B-0A48-95A5-7E692C04B8E5}"/>
              </a:ext>
            </a:extLst>
          </p:cNvPr>
          <p:cNvSpPr>
            <a:spLocks noGrp="1"/>
          </p:cNvSpPr>
          <p:nvPr>
            <p:ph idx="1"/>
          </p:nvPr>
        </p:nvSpPr>
        <p:spPr/>
        <p:txBody>
          <a:bodyPr>
            <a:normAutofit fontScale="92500" lnSpcReduction="10000"/>
          </a:bodyPr>
          <a:lstStyle/>
          <a:p>
            <a:r>
              <a:rPr lang="en-US" dirty="0"/>
              <a:t>Do not let graphics (and tables) do the talking for you.  Assume the reader has no clue how to read what’s going on.</a:t>
            </a:r>
          </a:p>
          <a:p>
            <a:endParaRPr lang="en-US" dirty="0"/>
          </a:p>
          <a:p>
            <a:r>
              <a:rPr lang="en-US" dirty="0"/>
              <a:t>If the graph is busy and all of the information is not necessary, then focus the readers attention somehow or make a new graph.</a:t>
            </a:r>
          </a:p>
          <a:p>
            <a:endParaRPr lang="en-US" dirty="0"/>
          </a:p>
          <a:p>
            <a:r>
              <a:rPr lang="en-US" dirty="0"/>
              <a:t>When writing, also assume that the reader will not look at a graph until you reference in your writing somehow. If you don’t reference it, then they may never even look at it because you never told them too.  (Not really an issue for presentations)</a:t>
            </a:r>
          </a:p>
          <a:p>
            <a:endParaRPr lang="en-US" dirty="0"/>
          </a:p>
          <a:p>
            <a:r>
              <a:rPr lang="en-US" dirty="0"/>
              <a:t>EDA can be very messy and what you do to gain insight may not be the graphs you should present (or focus on).  I’ll elaborate with examples.</a:t>
            </a:r>
          </a:p>
        </p:txBody>
      </p:sp>
      <p:sp>
        <p:nvSpPr>
          <p:cNvPr id="3" name="Title 2">
            <a:extLst>
              <a:ext uri="{FF2B5EF4-FFF2-40B4-BE49-F238E27FC236}">
                <a16:creationId xmlns:a16="http://schemas.microsoft.com/office/drawing/2014/main" id="{02D0D36F-DD22-0140-876C-83F571AC513A}"/>
              </a:ext>
            </a:extLst>
          </p:cNvPr>
          <p:cNvSpPr>
            <a:spLocks noGrp="1"/>
          </p:cNvSpPr>
          <p:nvPr>
            <p:ph type="title"/>
          </p:nvPr>
        </p:nvSpPr>
        <p:spPr/>
        <p:txBody>
          <a:bodyPr/>
          <a:lstStyle/>
          <a:p>
            <a:r>
              <a:rPr lang="en-US" dirty="0"/>
              <a:t>EDA (Graphics)</a:t>
            </a:r>
          </a:p>
        </p:txBody>
      </p:sp>
    </p:spTree>
    <p:extLst>
      <p:ext uri="{BB962C8B-B14F-4D97-AF65-F5344CB8AC3E}">
        <p14:creationId xmlns:p14="http://schemas.microsoft.com/office/powerpoint/2010/main" val="2454604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76A9E9-2F5B-0A48-95A5-7E692C04B8E5}"/>
              </a:ext>
            </a:extLst>
          </p:cNvPr>
          <p:cNvSpPr>
            <a:spLocks noGrp="1"/>
          </p:cNvSpPr>
          <p:nvPr>
            <p:ph idx="1"/>
          </p:nvPr>
        </p:nvSpPr>
        <p:spPr/>
        <p:txBody>
          <a:bodyPr>
            <a:normAutofit/>
          </a:bodyPr>
          <a:lstStyle/>
          <a:p>
            <a:endParaRPr lang="en-US" dirty="0"/>
          </a:p>
        </p:txBody>
      </p:sp>
      <p:sp>
        <p:nvSpPr>
          <p:cNvPr id="3" name="Title 2">
            <a:extLst>
              <a:ext uri="{FF2B5EF4-FFF2-40B4-BE49-F238E27FC236}">
                <a16:creationId xmlns:a16="http://schemas.microsoft.com/office/drawing/2014/main" id="{02D0D36F-DD22-0140-876C-83F571AC513A}"/>
              </a:ext>
            </a:extLst>
          </p:cNvPr>
          <p:cNvSpPr>
            <a:spLocks noGrp="1"/>
          </p:cNvSpPr>
          <p:nvPr>
            <p:ph type="title"/>
          </p:nvPr>
        </p:nvSpPr>
        <p:spPr/>
        <p:txBody>
          <a:bodyPr/>
          <a:lstStyle/>
          <a:p>
            <a:r>
              <a:rPr lang="en-US" dirty="0"/>
              <a:t>EDA (Graphics)</a:t>
            </a:r>
          </a:p>
        </p:txBody>
      </p:sp>
    </p:spTree>
    <p:extLst>
      <p:ext uri="{BB962C8B-B14F-4D97-AF65-F5344CB8AC3E}">
        <p14:creationId xmlns:p14="http://schemas.microsoft.com/office/powerpoint/2010/main" val="255770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0E778-6C3B-894F-AD2C-CF43B9780E36}"/>
              </a:ext>
            </a:extLst>
          </p:cNvPr>
          <p:cNvSpPr>
            <a:spLocks noGrp="1"/>
          </p:cNvSpPr>
          <p:nvPr>
            <p:ph type="title"/>
          </p:nvPr>
        </p:nvSpPr>
        <p:spPr/>
        <p:txBody>
          <a:bodyPr/>
          <a:lstStyle/>
          <a:p>
            <a:r>
              <a:rPr lang="en-US" sz="1800" dirty="0"/>
              <a:t>EXHIBIT B:  How long does it Take you to see what they are talking about?  Which graph?  Both?</a:t>
            </a:r>
            <a:br>
              <a:rPr lang="en-US" sz="1800" dirty="0"/>
            </a:br>
            <a:r>
              <a:rPr lang="en-US" sz="1800" dirty="0"/>
              <a:t>Do we even get a feel for the </a:t>
            </a:r>
            <a:r>
              <a:rPr lang="en-US" sz="1800" dirty="0" err="1"/>
              <a:t>MISSIng</a:t>
            </a:r>
            <a:r>
              <a:rPr lang="en-US" sz="1800" dirty="0"/>
              <a:t> DATA with these graphs?</a:t>
            </a:r>
          </a:p>
        </p:txBody>
      </p:sp>
      <p:sp>
        <p:nvSpPr>
          <p:cNvPr id="7" name="Rectangle 2">
            <a:extLst>
              <a:ext uri="{FF2B5EF4-FFF2-40B4-BE49-F238E27FC236}">
                <a16:creationId xmlns:a16="http://schemas.microsoft.com/office/drawing/2014/main" id="{61571492-40E0-8D4C-B420-CA7F9F4E23DB}"/>
              </a:ext>
            </a:extLst>
          </p:cNvPr>
          <p:cNvSpPr>
            <a:spLocks noChangeArrowheads="1"/>
          </p:cNvSpPr>
          <p:nvPr/>
        </p:nvSpPr>
        <p:spPr bwMode="auto">
          <a:xfrm>
            <a:off x="838200" y="6071903"/>
            <a:ext cx="7620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The following four variables are removed based on the multicollinearity among certain variables and having too many null values:  Thiness.5.9.years, GDP, </a:t>
            </a:r>
            <a:r>
              <a:rPr kumimoji="0" lang="en-US" altLang="en-US" sz="1100" b="0" i="0" u="none" strike="noStrike" cap="none" normalizeH="0" baseline="0" dirty="0" err="1">
                <a:ln>
                  <a:noFill/>
                </a:ln>
                <a:solidFill>
                  <a:schemeClr val="tx1"/>
                </a:solidFill>
                <a:effectLst/>
                <a:latin typeface="Arial" panose="020B0604020202020204" pitchFamily="34" charset="0"/>
                <a:ea typeface="Arial" panose="020B0604020202020204" pitchFamily="34" charset="0"/>
              </a:rPr>
              <a:t>under.five.deaths</a:t>
            </a:r>
            <a:r>
              <a:rPr kumimoji="0" lang="en-US" altLang="en-US" sz="11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Population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image11.png">
            <a:extLst>
              <a:ext uri="{FF2B5EF4-FFF2-40B4-BE49-F238E27FC236}">
                <a16:creationId xmlns:a16="http://schemas.microsoft.com/office/drawing/2014/main" id="{F6977DD0-312F-BD4A-902C-BB0A78309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201669"/>
            <a:ext cx="3665729" cy="3665729"/>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6.png">
            <a:extLst>
              <a:ext uri="{FF2B5EF4-FFF2-40B4-BE49-F238E27FC236}">
                <a16:creationId xmlns:a16="http://schemas.microsoft.com/office/drawing/2014/main" id="{F8969A8B-84D6-D345-81B1-62BE63BBB291}"/>
              </a:ext>
            </a:extLst>
          </p:cNvPr>
          <p:cNvPicPr/>
          <p:nvPr/>
        </p:nvPicPr>
        <p:blipFill>
          <a:blip r:embed="rId3"/>
          <a:srcRect l="6770" r="7552"/>
          <a:stretch>
            <a:fillRect/>
          </a:stretch>
        </p:blipFill>
        <p:spPr>
          <a:xfrm>
            <a:off x="4267200" y="2201670"/>
            <a:ext cx="4495060" cy="3665729"/>
          </a:xfrm>
          <a:prstGeom prst="rect">
            <a:avLst/>
          </a:prstGeom>
          <a:ln/>
        </p:spPr>
      </p:pic>
    </p:spTree>
    <p:extLst>
      <p:ext uri="{BB962C8B-B14F-4D97-AF65-F5344CB8AC3E}">
        <p14:creationId xmlns:p14="http://schemas.microsoft.com/office/powerpoint/2010/main" val="367149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0E778-6C3B-894F-AD2C-CF43B9780E36}"/>
              </a:ext>
            </a:extLst>
          </p:cNvPr>
          <p:cNvSpPr>
            <a:spLocks noGrp="1"/>
          </p:cNvSpPr>
          <p:nvPr>
            <p:ph type="title"/>
          </p:nvPr>
        </p:nvSpPr>
        <p:spPr/>
        <p:txBody>
          <a:bodyPr/>
          <a:lstStyle/>
          <a:p>
            <a:r>
              <a:rPr lang="en-US" sz="1800" dirty="0"/>
              <a:t>EXHIBIT A:  Better Strategy and all figures were directly referenced in their writing</a:t>
            </a:r>
          </a:p>
        </p:txBody>
      </p:sp>
      <p:pic>
        <p:nvPicPr>
          <p:cNvPr id="6" name="Picture 5">
            <a:extLst>
              <a:ext uri="{FF2B5EF4-FFF2-40B4-BE49-F238E27FC236}">
                <a16:creationId xmlns:a16="http://schemas.microsoft.com/office/drawing/2014/main" id="{945A43EC-1B49-8144-BCFC-F20CBD79351F}"/>
              </a:ext>
            </a:extLst>
          </p:cNvPr>
          <p:cNvPicPr/>
          <p:nvPr/>
        </p:nvPicPr>
        <p:blipFill>
          <a:blip r:embed="rId2">
            <a:extLst>
              <a:ext uri="{28A0092B-C50C-407E-A947-70E740481C1C}">
                <a14:useLocalDpi xmlns:a14="http://schemas.microsoft.com/office/drawing/2010/main" val="0"/>
              </a:ext>
            </a:extLst>
          </a:blip>
          <a:stretch>
            <a:fillRect/>
          </a:stretch>
        </p:blipFill>
        <p:spPr>
          <a:xfrm>
            <a:off x="239806" y="1676401"/>
            <a:ext cx="3112994" cy="2286000"/>
          </a:xfrm>
          <a:prstGeom prst="rect">
            <a:avLst/>
          </a:prstGeom>
        </p:spPr>
      </p:pic>
      <p:pic>
        <p:nvPicPr>
          <p:cNvPr id="8" name="Picture 7">
            <a:extLst>
              <a:ext uri="{FF2B5EF4-FFF2-40B4-BE49-F238E27FC236}">
                <a16:creationId xmlns:a16="http://schemas.microsoft.com/office/drawing/2014/main" id="{A1138F77-FAAB-E940-9DF0-F9067403E0A6}"/>
              </a:ext>
            </a:extLst>
          </p:cNvPr>
          <p:cNvPicPr/>
          <p:nvPr/>
        </p:nvPicPr>
        <p:blipFill>
          <a:blip r:embed="rId3">
            <a:extLst>
              <a:ext uri="{28A0092B-C50C-407E-A947-70E740481C1C}">
                <a14:useLocalDpi xmlns:a14="http://schemas.microsoft.com/office/drawing/2010/main" val="0"/>
              </a:ext>
            </a:extLst>
          </a:blip>
          <a:stretch>
            <a:fillRect/>
          </a:stretch>
        </p:blipFill>
        <p:spPr>
          <a:xfrm>
            <a:off x="5334000" y="1676401"/>
            <a:ext cx="3352800" cy="2286000"/>
          </a:xfrm>
          <a:prstGeom prst="rect">
            <a:avLst/>
          </a:prstGeom>
        </p:spPr>
      </p:pic>
      <p:pic>
        <p:nvPicPr>
          <p:cNvPr id="10" name="Picture 9">
            <a:extLst>
              <a:ext uri="{FF2B5EF4-FFF2-40B4-BE49-F238E27FC236}">
                <a16:creationId xmlns:a16="http://schemas.microsoft.com/office/drawing/2014/main" id="{7AE2AEE6-9AE3-C64C-861D-F3AA85BFB749}"/>
              </a:ext>
            </a:extLst>
          </p:cNvPr>
          <p:cNvPicPr/>
          <p:nvPr/>
        </p:nvPicPr>
        <p:blipFill>
          <a:blip r:embed="rId4">
            <a:extLst>
              <a:ext uri="{28A0092B-C50C-407E-A947-70E740481C1C}">
                <a14:useLocalDpi xmlns:a14="http://schemas.microsoft.com/office/drawing/2010/main" val="0"/>
              </a:ext>
            </a:extLst>
          </a:blip>
          <a:stretch>
            <a:fillRect/>
          </a:stretch>
        </p:blipFill>
        <p:spPr>
          <a:xfrm>
            <a:off x="2362200" y="4038600"/>
            <a:ext cx="3848100" cy="2695575"/>
          </a:xfrm>
          <a:prstGeom prst="rect">
            <a:avLst/>
          </a:prstGeom>
        </p:spPr>
      </p:pic>
    </p:spTree>
    <p:extLst>
      <p:ext uri="{BB962C8B-B14F-4D97-AF65-F5344CB8AC3E}">
        <p14:creationId xmlns:p14="http://schemas.microsoft.com/office/powerpoint/2010/main" val="198127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3954F5B-E4A6-6E4E-87F1-D5C77B20E519}"/>
              </a:ext>
            </a:extLst>
          </p:cNvPr>
          <p:cNvSpPr>
            <a:spLocks noGrp="1"/>
          </p:cNvSpPr>
          <p:nvPr>
            <p:ph sz="half" idx="1"/>
          </p:nvPr>
        </p:nvSpPr>
        <p:spPr>
          <a:xfrm>
            <a:off x="215392" y="1744472"/>
            <a:ext cx="4038600" cy="4407408"/>
          </a:xfrm>
        </p:spPr>
        <p:txBody>
          <a:bodyPr>
            <a:normAutofit fontScale="92500" lnSpcReduction="10000"/>
          </a:bodyPr>
          <a:lstStyle/>
          <a:p>
            <a:r>
              <a:rPr lang="en-US" dirty="0"/>
              <a:t>There are strong correlations between life expectancy and …anything.</a:t>
            </a:r>
          </a:p>
          <a:p>
            <a:endParaRPr lang="en-US" dirty="0"/>
          </a:p>
          <a:p>
            <a:pPr marL="45720" indent="0">
              <a:buNone/>
            </a:pPr>
            <a:r>
              <a:rPr lang="en-US" dirty="0"/>
              <a:t>Are they even linear?  Is there anything interesting happening with the trends?  Weird things?  Outliers?  No idea.  Can’t see.</a:t>
            </a:r>
          </a:p>
          <a:p>
            <a:endParaRPr lang="en-US" dirty="0"/>
          </a:p>
          <a:p>
            <a:pPr marL="45720" indent="0">
              <a:buNone/>
            </a:pPr>
            <a:endParaRPr lang="en-US" dirty="0"/>
          </a:p>
        </p:txBody>
      </p:sp>
      <p:sp>
        <p:nvSpPr>
          <p:cNvPr id="3" name="Title 2">
            <a:extLst>
              <a:ext uri="{FF2B5EF4-FFF2-40B4-BE49-F238E27FC236}">
                <a16:creationId xmlns:a16="http://schemas.microsoft.com/office/drawing/2014/main" id="{718101AB-775C-3349-8EDB-75C5C4AE7318}"/>
              </a:ext>
            </a:extLst>
          </p:cNvPr>
          <p:cNvSpPr>
            <a:spLocks noGrp="1"/>
          </p:cNvSpPr>
          <p:nvPr>
            <p:ph type="title"/>
          </p:nvPr>
        </p:nvSpPr>
        <p:spPr/>
        <p:txBody>
          <a:bodyPr/>
          <a:lstStyle/>
          <a:p>
            <a:r>
              <a:rPr lang="en-US" dirty="0"/>
              <a:t>EDA:  Show US some of the trends</a:t>
            </a:r>
          </a:p>
        </p:txBody>
      </p:sp>
      <p:pic>
        <p:nvPicPr>
          <p:cNvPr id="6" name="image11.png">
            <a:extLst>
              <a:ext uri="{FF2B5EF4-FFF2-40B4-BE49-F238E27FC236}">
                <a16:creationId xmlns:a16="http://schemas.microsoft.com/office/drawing/2014/main" id="{6D811D12-9732-9644-8CED-C39B034866E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495800" y="1744472"/>
            <a:ext cx="4432808" cy="4432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99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3954F5B-E4A6-6E4E-87F1-D5C77B20E519}"/>
              </a:ext>
            </a:extLst>
          </p:cNvPr>
          <p:cNvSpPr>
            <a:spLocks noGrp="1"/>
          </p:cNvSpPr>
          <p:nvPr>
            <p:ph sz="half" idx="1"/>
          </p:nvPr>
        </p:nvSpPr>
        <p:spPr>
          <a:xfrm>
            <a:off x="215392" y="1744472"/>
            <a:ext cx="8546868" cy="4407408"/>
          </a:xfrm>
        </p:spPr>
        <p:txBody>
          <a:bodyPr>
            <a:normAutofit fontScale="92500" lnSpcReduction="10000"/>
          </a:bodyPr>
          <a:lstStyle/>
          <a:p>
            <a:r>
              <a:rPr lang="en-US" dirty="0"/>
              <a:t>Remember!!!  You know what your final models look like and which predictors are going to be in them.  </a:t>
            </a:r>
          </a:p>
          <a:p>
            <a:endParaRPr lang="en-US" dirty="0"/>
          </a:p>
          <a:p>
            <a:r>
              <a:rPr lang="en-US" dirty="0"/>
              <a:t>Use this to help build a cohesive story to transition of EDA to your model fitting and reporting</a:t>
            </a:r>
          </a:p>
          <a:p>
            <a:pPr lvl="1"/>
            <a:r>
              <a:rPr lang="en-US" dirty="0"/>
              <a:t>When people finally see your model, you want them going “Yes! that makes sense based on what we’ve seen so far.”</a:t>
            </a:r>
          </a:p>
          <a:p>
            <a:pPr lvl="1"/>
            <a:r>
              <a:rPr lang="en-US" dirty="0"/>
              <a:t>Pluck out a few variables to highlight.  Or strategically build graphs so the focus is more direct.</a:t>
            </a:r>
          </a:p>
          <a:p>
            <a:pPr lvl="1"/>
            <a:r>
              <a:rPr lang="en-US" dirty="0"/>
              <a:t>Big graphs are good for you the analyst but not so much for everyone else)</a:t>
            </a:r>
          </a:p>
          <a:p>
            <a:endParaRPr lang="en-US" dirty="0"/>
          </a:p>
          <a:p>
            <a:pPr marL="45720" indent="0">
              <a:buNone/>
            </a:pPr>
            <a:endParaRPr lang="en-US" dirty="0"/>
          </a:p>
        </p:txBody>
      </p:sp>
      <p:sp>
        <p:nvSpPr>
          <p:cNvPr id="3" name="Title 2">
            <a:extLst>
              <a:ext uri="{FF2B5EF4-FFF2-40B4-BE49-F238E27FC236}">
                <a16:creationId xmlns:a16="http://schemas.microsoft.com/office/drawing/2014/main" id="{718101AB-775C-3349-8EDB-75C5C4AE7318}"/>
              </a:ext>
            </a:extLst>
          </p:cNvPr>
          <p:cNvSpPr>
            <a:spLocks noGrp="1"/>
          </p:cNvSpPr>
          <p:nvPr>
            <p:ph type="title"/>
          </p:nvPr>
        </p:nvSpPr>
        <p:spPr/>
        <p:txBody>
          <a:bodyPr/>
          <a:lstStyle/>
          <a:p>
            <a:r>
              <a:rPr lang="en-US" dirty="0"/>
              <a:t>EDA:  Show US some of the trends</a:t>
            </a:r>
          </a:p>
        </p:txBody>
      </p:sp>
    </p:spTree>
    <p:extLst>
      <p:ext uri="{BB962C8B-B14F-4D97-AF65-F5344CB8AC3E}">
        <p14:creationId xmlns:p14="http://schemas.microsoft.com/office/powerpoint/2010/main" val="3937931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101AB-775C-3349-8EDB-75C5C4AE7318}"/>
              </a:ext>
            </a:extLst>
          </p:cNvPr>
          <p:cNvSpPr>
            <a:spLocks noGrp="1"/>
          </p:cNvSpPr>
          <p:nvPr>
            <p:ph type="title"/>
          </p:nvPr>
        </p:nvSpPr>
        <p:spPr/>
        <p:txBody>
          <a:bodyPr/>
          <a:lstStyle/>
          <a:p>
            <a:r>
              <a:rPr lang="en-US" dirty="0"/>
              <a:t>EDA:  Show US some of the trends.  Parse them out to draw focus.</a:t>
            </a:r>
          </a:p>
        </p:txBody>
      </p:sp>
      <p:pic>
        <p:nvPicPr>
          <p:cNvPr id="7" name="Picture 6">
            <a:extLst>
              <a:ext uri="{FF2B5EF4-FFF2-40B4-BE49-F238E27FC236}">
                <a16:creationId xmlns:a16="http://schemas.microsoft.com/office/drawing/2014/main" id="{6A45AA57-A2C9-DA4D-B80B-2F94F36573F1}"/>
              </a:ext>
            </a:extLst>
          </p:cNvPr>
          <p:cNvPicPr/>
          <p:nvPr/>
        </p:nvPicPr>
        <p:blipFill>
          <a:blip r:embed="rId2">
            <a:extLst>
              <a:ext uri="{28A0092B-C50C-407E-A947-70E740481C1C}">
                <a14:useLocalDpi xmlns:a14="http://schemas.microsoft.com/office/drawing/2010/main" val="0"/>
              </a:ext>
            </a:extLst>
          </a:blip>
          <a:stretch>
            <a:fillRect/>
          </a:stretch>
        </p:blipFill>
        <p:spPr>
          <a:xfrm>
            <a:off x="5180860" y="1744472"/>
            <a:ext cx="3581400" cy="4407409"/>
          </a:xfrm>
          <a:prstGeom prst="rect">
            <a:avLst/>
          </a:prstGeom>
        </p:spPr>
      </p:pic>
      <p:pic>
        <p:nvPicPr>
          <p:cNvPr id="9" name="Picture 8">
            <a:extLst>
              <a:ext uri="{FF2B5EF4-FFF2-40B4-BE49-F238E27FC236}">
                <a16:creationId xmlns:a16="http://schemas.microsoft.com/office/drawing/2014/main" id="{D98FCBA4-F9F4-4843-8357-574E09BBB6C3}"/>
              </a:ext>
            </a:extLst>
          </p:cNvPr>
          <p:cNvPicPr/>
          <p:nvPr/>
        </p:nvPicPr>
        <p:blipFill>
          <a:blip r:embed="rId3">
            <a:extLst>
              <a:ext uri="{28A0092B-C50C-407E-A947-70E740481C1C}">
                <a14:useLocalDpi xmlns:a14="http://schemas.microsoft.com/office/drawing/2010/main" val="0"/>
              </a:ext>
            </a:extLst>
          </a:blip>
          <a:stretch>
            <a:fillRect/>
          </a:stretch>
        </p:blipFill>
        <p:spPr>
          <a:xfrm>
            <a:off x="228600" y="1744472"/>
            <a:ext cx="4724400" cy="4407409"/>
          </a:xfrm>
          <a:prstGeom prst="rect">
            <a:avLst/>
          </a:prstGeom>
        </p:spPr>
      </p:pic>
    </p:spTree>
    <p:extLst>
      <p:ext uri="{BB962C8B-B14F-4D97-AF65-F5344CB8AC3E}">
        <p14:creationId xmlns:p14="http://schemas.microsoft.com/office/powerpoint/2010/main" val="159475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t>Is it required that each predictor needs to be normally distributed in a regression model?</a:t>
            </a:r>
          </a:p>
        </p:txBody>
      </p:sp>
      <p:sp>
        <p:nvSpPr>
          <p:cNvPr id="3" name="Title 2"/>
          <p:cNvSpPr>
            <a:spLocks noGrp="1"/>
          </p:cNvSpPr>
          <p:nvPr>
            <p:ph type="title"/>
          </p:nvPr>
        </p:nvSpPr>
        <p:spPr/>
        <p:txBody>
          <a:bodyPr/>
          <a:lstStyle/>
          <a:p>
            <a:r>
              <a:rPr lang="en-US" dirty="0"/>
              <a:t>Technical Question #1</a:t>
            </a:r>
          </a:p>
        </p:txBody>
      </p:sp>
    </p:spTree>
    <p:extLst>
      <p:ext uri="{BB962C8B-B14F-4D97-AF65-F5344CB8AC3E}">
        <p14:creationId xmlns:p14="http://schemas.microsoft.com/office/powerpoint/2010/main" val="486274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E0F3C97-B10D-AA47-B596-DF282539B2E9}"/>
                  </a:ext>
                </a:extLst>
              </p:cNvPr>
              <p:cNvSpPr>
                <a:spLocks noGrp="1"/>
              </p:cNvSpPr>
              <p:nvPr>
                <p:ph sz="half" idx="1"/>
              </p:nvPr>
            </p:nvSpPr>
            <p:spPr>
              <a:xfrm>
                <a:off x="457200" y="1719072"/>
                <a:ext cx="8305060" cy="4407408"/>
              </a:xfrm>
            </p:spPr>
            <p:txBody>
              <a:bodyPr>
                <a:normAutofit fontScale="85000" lnSpcReduction="20000"/>
              </a:bodyPr>
              <a:lstStyle/>
              <a:p>
                <a:r>
                  <a:rPr lang="en-US" dirty="0"/>
                  <a:t>Is this a complicated model in terms of being able to interpret it?  It has lots of predictors.</a:t>
                </a:r>
              </a:p>
              <a:p>
                <a:endParaRPr lang="en-US" dirty="0"/>
              </a:p>
              <a:p>
                <a:pPr marL="4572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𝑃𝑟𝑒𝑑𝑖𝑐𝑡𝑒𝑑</m:t>
                      </m:r>
                      <m:d>
                        <m:dPr>
                          <m:ctrlPr>
                            <a:rPr lang="en-US" i="1">
                              <a:latin typeface="Cambria Math" panose="02040503050406030204" pitchFamily="18" charset="0"/>
                            </a:rPr>
                          </m:ctrlPr>
                        </m:dPr>
                        <m:e>
                          <m:r>
                            <a:rPr lang="en-US" i="1">
                              <a:latin typeface="Cambria Math" panose="02040503050406030204" pitchFamily="18" charset="0"/>
                            </a:rPr>
                            <m:t>𝐿𝑖𝑓𝑒</m:t>
                          </m:r>
                          <m:r>
                            <a:rPr lang="en-US" i="1">
                              <a:latin typeface="Cambria Math" panose="02040503050406030204" pitchFamily="18" charset="0"/>
                            </a:rPr>
                            <m:t> </m:t>
                          </m:r>
                          <m:r>
                            <a:rPr lang="en-US" i="1">
                              <a:latin typeface="Cambria Math" panose="02040503050406030204" pitchFamily="18" charset="0"/>
                            </a:rPr>
                            <m:t>𝐸𝑥𝑝𝑒𝑐𝑡𝑎𝑛𝑐𝑦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1</m:t>
                          </m:r>
                        </m:sub>
                      </m:sSub>
                      <m:r>
                        <a:rPr lang="en-US" i="1">
                          <a:latin typeface="Cambria Math" panose="02040503050406030204" pitchFamily="18" charset="0"/>
                        </a:rPr>
                        <m:t>𝑆𝑐h𝑜𝑜𝑙𝐹𝑎𝑐𝑡𝑜𝑟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2</m:t>
                          </m:r>
                        </m:sub>
                      </m:sSub>
                      <m:r>
                        <a:rPr lang="en-US" i="1">
                          <a:latin typeface="Cambria Math" panose="02040503050406030204" pitchFamily="18" charset="0"/>
                        </a:rPr>
                        <m:t>𝐿𝐻𝐼𝑉</m:t>
                      </m:r>
                      <m:r>
                        <a:rPr lang="en-US" i="1">
                          <a:latin typeface="Cambria Math" panose="02040503050406030204" pitchFamily="18" charset="0"/>
                        </a:rPr>
                        <m:t>.</m:t>
                      </m:r>
                      <m:r>
                        <a:rPr lang="en-US" i="1">
                          <a:latin typeface="Cambria Math" panose="02040503050406030204" pitchFamily="18" charset="0"/>
                        </a:rPr>
                        <m:t>𝐴𝐼𝐷𝑆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3</m:t>
                          </m:r>
                        </m:sub>
                      </m:sSub>
                      <m:r>
                        <a:rPr lang="en-US" i="1">
                          <a:latin typeface="Cambria Math" panose="02040503050406030204" pitchFamily="18" charset="0"/>
                        </a:rPr>
                        <m:t>𝐴𝑑𝑢𝑙𝑡</m:t>
                      </m:r>
                      <m:r>
                        <a:rPr lang="en-US" i="1">
                          <a:latin typeface="Cambria Math" panose="02040503050406030204" pitchFamily="18" charset="0"/>
                        </a:rPr>
                        <m:t>.</m:t>
                      </m:r>
                      <m:r>
                        <a:rPr lang="en-US" i="1">
                          <a:latin typeface="Cambria Math" panose="02040503050406030204" pitchFamily="18" charset="0"/>
                        </a:rPr>
                        <m:t>𝑀𝑜𝑟𝑡𝑎𝑙𝑖𝑡𝑦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4</m:t>
                          </m:r>
                        </m:sub>
                      </m:sSub>
                      <m:r>
                        <a:rPr lang="en-US" i="1">
                          <a:latin typeface="Cambria Math" panose="02040503050406030204" pitchFamily="18" charset="0"/>
                        </a:rPr>
                        <m:t>𝐿𝑖𝑛𝑓𝑎𝑛𝑡</m:t>
                      </m:r>
                      <m:r>
                        <a:rPr lang="en-US" i="1">
                          <a:latin typeface="Cambria Math" panose="02040503050406030204" pitchFamily="18" charset="0"/>
                        </a:rPr>
                        <m:t>.</m:t>
                      </m:r>
                      <m:r>
                        <a:rPr lang="en-US" i="1">
                          <a:latin typeface="Cambria Math" panose="02040503050406030204" pitchFamily="18" charset="0"/>
                        </a:rPr>
                        <m:t>𝑑𝑒𝑎𝑡h𝑠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5</m:t>
                          </m:r>
                        </m:sub>
                      </m:sSub>
                      <m:r>
                        <a:rPr lang="en-US" i="1">
                          <a:latin typeface="Cambria Math" panose="02040503050406030204" pitchFamily="18" charset="0"/>
                        </a:rPr>
                        <m:t>𝐼𝑛𝑐𝑜𝑚𝑒</m:t>
                      </m:r>
                      <m:r>
                        <a:rPr lang="en-US" i="1">
                          <a:latin typeface="Cambria Math" panose="02040503050406030204" pitchFamily="18" charset="0"/>
                        </a:rPr>
                        <m:t> </m:t>
                      </m:r>
                      <m:r>
                        <a:rPr lang="en-US" i="1">
                          <a:latin typeface="Cambria Math" panose="02040503050406030204" pitchFamily="18" charset="0"/>
                        </a:rPr>
                        <m:t>𝐶𝑜𝑚𝑝𝑜𝑠𝑖𝑡𝑖𝑜𝑛</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𝑅𝑒𝑠𝑜𝑢𝑟𝑐𝑒𝑠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ß</m:t>
                          </m:r>
                        </m:e>
                        <m:sub>
                          <m:r>
                            <a:rPr lang="en-US" i="1">
                              <a:latin typeface="Cambria Math" panose="02040503050406030204" pitchFamily="18" charset="0"/>
                            </a:rPr>
                            <m:t>6</m:t>
                          </m:r>
                        </m:sub>
                      </m:sSub>
                      <m:r>
                        <a:rPr lang="en-US" i="1">
                          <a:latin typeface="Cambria Math" panose="02040503050406030204" pitchFamily="18" charset="0"/>
                        </a:rPr>
                        <m:t>𝑆𝑡𝑎𝑡𝑢𝑠</m:t>
                      </m:r>
                    </m:oMath>
                  </m:oMathPara>
                </a14:m>
                <a:endParaRPr lang="en-US" dirty="0"/>
              </a:p>
              <a:p>
                <a:pPr marL="45720" indent="0">
                  <a:buNone/>
                </a:pPr>
                <a:endParaRPr lang="en-US" dirty="0"/>
              </a:p>
              <a:p>
                <a:pPr marL="45720" indent="0">
                  <a:buNone/>
                </a:pPr>
                <a:r>
                  <a:rPr lang="en-US" dirty="0"/>
                  <a:t>Calling your complex model for object 2 just the model above with all of the other variables that you have in your data set is not more complicated and doesn’t really help you potentially build models that will suffer from less bias.</a:t>
                </a:r>
              </a:p>
              <a:p>
                <a:pPr marL="45720" indent="0">
                  <a:buNone/>
                </a:pPr>
                <a:endParaRPr lang="en-US" dirty="0"/>
              </a:p>
            </p:txBody>
          </p:sp>
        </mc:Choice>
        <mc:Fallback xmlns="">
          <p:sp>
            <p:nvSpPr>
              <p:cNvPr id="2" name="Content Placeholder 1">
                <a:extLst>
                  <a:ext uri="{FF2B5EF4-FFF2-40B4-BE49-F238E27FC236}">
                    <a16:creationId xmlns:a16="http://schemas.microsoft.com/office/drawing/2014/main" id="{CE0F3C97-B10D-AA47-B596-DF282539B2E9}"/>
                  </a:ext>
                </a:extLst>
              </p:cNvPr>
              <p:cNvSpPr>
                <a:spLocks noGrp="1" noRot="1" noChangeAspect="1" noMove="1" noResize="1" noEditPoints="1" noAdjustHandles="1" noChangeArrowheads="1" noChangeShapeType="1" noTextEdit="1"/>
              </p:cNvSpPr>
              <p:nvPr>
                <p:ph sz="half" idx="1"/>
              </p:nvPr>
            </p:nvSpPr>
            <p:spPr>
              <a:xfrm>
                <a:off x="457200" y="1719072"/>
                <a:ext cx="8305060" cy="4407408"/>
              </a:xfrm>
              <a:blipFill>
                <a:blip r:embed="rId2"/>
                <a:stretch>
                  <a:fillRect l="-612" t="-2586" b="-258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C0DB833D-2978-DC49-96F1-9B0B11411746}"/>
              </a:ext>
            </a:extLst>
          </p:cNvPr>
          <p:cNvSpPr>
            <a:spLocks noGrp="1"/>
          </p:cNvSpPr>
          <p:nvPr>
            <p:ph type="title"/>
          </p:nvPr>
        </p:nvSpPr>
        <p:spPr/>
        <p:txBody>
          <a:bodyPr/>
          <a:lstStyle/>
          <a:p>
            <a:r>
              <a:rPr lang="en-US" dirty="0"/>
              <a:t>Building complex models</a:t>
            </a:r>
          </a:p>
        </p:txBody>
      </p:sp>
    </p:spTree>
    <p:extLst>
      <p:ext uri="{BB962C8B-B14F-4D97-AF65-F5344CB8AC3E}">
        <p14:creationId xmlns:p14="http://schemas.microsoft.com/office/powerpoint/2010/main" val="2038488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F3C97-B10D-AA47-B596-DF282539B2E9}"/>
              </a:ext>
            </a:extLst>
          </p:cNvPr>
          <p:cNvSpPr>
            <a:spLocks noGrp="1"/>
          </p:cNvSpPr>
          <p:nvPr>
            <p:ph sz="half" idx="1"/>
          </p:nvPr>
        </p:nvSpPr>
        <p:spPr>
          <a:xfrm>
            <a:off x="457200" y="1719072"/>
            <a:ext cx="8305060" cy="4986528"/>
          </a:xfrm>
        </p:spPr>
        <p:txBody>
          <a:bodyPr>
            <a:normAutofit fontScale="70000" lnSpcReduction="20000"/>
          </a:bodyPr>
          <a:lstStyle/>
          <a:p>
            <a:r>
              <a:rPr lang="en-US" dirty="0"/>
              <a:t>Get interaction terms or polynomial or other exotic transformations that make sense to capture nonlinear patters</a:t>
            </a:r>
          </a:p>
          <a:p>
            <a:endParaRPr lang="en-US" dirty="0"/>
          </a:p>
          <a:p>
            <a:endParaRPr lang="en-US" dirty="0"/>
          </a:p>
          <a:p>
            <a:endParaRPr lang="en-US" dirty="0"/>
          </a:p>
          <a:p>
            <a:endParaRPr lang="en-US" dirty="0"/>
          </a:p>
          <a:p>
            <a:endParaRPr lang="en-US" dirty="0"/>
          </a:p>
          <a:p>
            <a:endParaRPr lang="en-US" dirty="0"/>
          </a:p>
          <a:p>
            <a:r>
              <a:rPr lang="en-US" dirty="0"/>
              <a:t>Which ones to put in and use?.</a:t>
            </a:r>
          </a:p>
          <a:p>
            <a:pPr lvl="1"/>
            <a:r>
              <a:rPr lang="en-US" dirty="0"/>
              <a:t>EDA guidance, Subject matter logic</a:t>
            </a:r>
          </a:p>
          <a:p>
            <a:pPr lvl="1"/>
            <a:r>
              <a:rPr lang="en-US" dirty="0"/>
              <a:t>Trial/Error (numeric interactions are easiest to simply try). </a:t>
            </a:r>
          </a:p>
          <a:p>
            <a:pPr lvl="1"/>
            <a:r>
              <a:rPr lang="en-US" dirty="0"/>
              <a:t>For categorical interaction:  Examine the response with the two variable like a 2 way </a:t>
            </a:r>
            <a:r>
              <a:rPr lang="en-US" dirty="0" err="1"/>
              <a:t>anova</a:t>
            </a:r>
            <a:r>
              <a:rPr lang="en-US" dirty="0"/>
              <a:t> analysis.</a:t>
            </a:r>
          </a:p>
          <a:p>
            <a:pPr lvl="1"/>
            <a:r>
              <a:rPr lang="en-US" dirty="0"/>
              <a:t>For 1 cat, 1 numeric,  plot scatterplots color coded by group.  As long as the number of levels is manageable.  Can always fit simple linear regression model with just the two predictors and assess.</a:t>
            </a:r>
          </a:p>
          <a:p>
            <a:pPr lvl="1"/>
            <a:endParaRPr lang="en-US" dirty="0"/>
          </a:p>
          <a:p>
            <a:endParaRPr lang="en-US" dirty="0"/>
          </a:p>
          <a:p>
            <a:pPr marL="45720" indent="0">
              <a:buNone/>
            </a:pPr>
            <a:endParaRPr lang="en-US" dirty="0"/>
          </a:p>
        </p:txBody>
      </p:sp>
      <p:sp>
        <p:nvSpPr>
          <p:cNvPr id="4" name="Title 3">
            <a:extLst>
              <a:ext uri="{FF2B5EF4-FFF2-40B4-BE49-F238E27FC236}">
                <a16:creationId xmlns:a16="http://schemas.microsoft.com/office/drawing/2014/main" id="{C0DB833D-2978-DC49-96F1-9B0B11411746}"/>
              </a:ext>
            </a:extLst>
          </p:cNvPr>
          <p:cNvSpPr>
            <a:spLocks noGrp="1"/>
          </p:cNvSpPr>
          <p:nvPr>
            <p:ph type="title"/>
          </p:nvPr>
        </p:nvSpPr>
        <p:spPr/>
        <p:txBody>
          <a:bodyPr/>
          <a:lstStyle/>
          <a:p>
            <a:r>
              <a:rPr lang="en-US" dirty="0"/>
              <a:t>Building complex models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FBF151F-E508-EC4B-A665-CF443388A54A}"/>
                  </a:ext>
                </a:extLst>
              </p:cNvPr>
              <p:cNvSpPr/>
              <p:nvPr/>
            </p:nvSpPr>
            <p:spPr>
              <a:xfrm>
                <a:off x="381000" y="2667000"/>
                <a:ext cx="8915400" cy="11868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𝑃𝑟𝑒𝑑𝑖𝑐𝑡𝑒𝑑</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𝐿𝑖𝑓𝑒</m:t>
                          </m:r>
                          <m:r>
                            <a:rPr lang="en-US" i="0">
                              <a:latin typeface="Cambria Math" panose="02040503050406030204" pitchFamily="18" charset="0"/>
                            </a:rPr>
                            <m:t> </m:t>
                          </m:r>
                          <m:r>
                            <a:rPr lang="en-US" i="1">
                              <a:latin typeface="Cambria Math" panose="02040503050406030204" pitchFamily="18" charset="0"/>
                            </a:rPr>
                            <m:t>𝐸𝑥𝑝𝑒𝑐𝑡𝑎𝑛𝑐𝑦</m:t>
                          </m:r>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0</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1</m:t>
                          </m:r>
                        </m:sub>
                      </m:sSub>
                      <m:r>
                        <a:rPr lang="en-US" i="1">
                          <a:latin typeface="Cambria Math" panose="02040503050406030204" pitchFamily="18" charset="0"/>
                        </a:rPr>
                        <m:t>𝑆𝑐h𝑜𝑜𝑙𝐹𝑎𝑐𝑡𝑜𝑟</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2</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𝐿𝐻𝐼𝑉</m:t>
                          </m:r>
                          <m:r>
                            <a:rPr lang="en-US" i="0">
                              <a:latin typeface="Cambria Math" panose="02040503050406030204" pitchFamily="18" charset="0"/>
                            </a:rPr>
                            <m:t>.</m:t>
                          </m:r>
                          <m:r>
                            <a:rPr lang="en-US" i="1">
                              <a:latin typeface="Cambria Math" panose="02040503050406030204" pitchFamily="18" charset="0"/>
                            </a:rPr>
                            <m:t>𝐴𝐼𝐷𝑆</m:t>
                          </m:r>
                        </m:e>
                        <m:sup>
                          <m:r>
                            <a:rPr lang="en-US" i="0">
                              <a:latin typeface="Cambria Math" panose="02040503050406030204" pitchFamily="18" charset="0"/>
                            </a:rPr>
                            <m:t>2</m:t>
                          </m:r>
                        </m:sup>
                      </m:s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3</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𝐴𝑑𝑢𝑙𝑡</m:t>
                          </m:r>
                          <m:r>
                            <a:rPr lang="en-US" i="0">
                              <a:latin typeface="Cambria Math" panose="02040503050406030204" pitchFamily="18" charset="0"/>
                            </a:rPr>
                            <m:t>.</m:t>
                          </m:r>
                          <m:r>
                            <a:rPr lang="en-US" i="1">
                              <a:latin typeface="Cambria Math" panose="02040503050406030204" pitchFamily="18" charset="0"/>
                            </a:rPr>
                            <m:t>𝑀𝑜𝑟𝑡𝑎𝑙𝑖𝑡𝑦</m:t>
                          </m:r>
                        </m:e>
                        <m:sup>
                          <m:r>
                            <a:rPr lang="en-US" i="0">
                              <a:latin typeface="Cambria Math" panose="02040503050406030204" pitchFamily="18" charset="0"/>
                            </a:rPr>
                            <m:t>2</m:t>
                          </m:r>
                        </m:sup>
                      </m:s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4</m:t>
                          </m:r>
                        </m:sub>
                      </m:sSub>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𝑈𝑛𝑑𝑒𝑟</m:t>
                          </m:r>
                          <m:r>
                            <a:rPr lang="en-US" i="0">
                              <a:latin typeface="Cambria Math" panose="02040503050406030204" pitchFamily="18" charset="0"/>
                            </a:rPr>
                            <m:t>5</m:t>
                          </m:r>
                          <m:r>
                            <a:rPr lang="en-US" i="1">
                              <a:latin typeface="Cambria Math" panose="02040503050406030204" pitchFamily="18" charset="0"/>
                            </a:rPr>
                            <m:t>𝐷𝑒𝑎𝑡h𝑠</m:t>
                          </m:r>
                        </m:e>
                        <m:sup>
                          <m:r>
                            <a:rPr lang="en-US" i="0">
                              <a:latin typeface="Cambria Math" panose="02040503050406030204" pitchFamily="18" charset="0"/>
                            </a:rPr>
                            <m:t>2</m:t>
                          </m:r>
                        </m:sup>
                      </m:sSup>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5</m:t>
                          </m:r>
                        </m:sub>
                      </m:sSub>
                      <m:r>
                        <a:rPr lang="en-US" i="1">
                          <a:latin typeface="Cambria Math" panose="02040503050406030204" pitchFamily="18" charset="0"/>
                        </a:rPr>
                        <m:t>𝑇h𝑖𝑛𝑛𝑒𝑠𝑠</m:t>
                      </m:r>
                      <m:r>
                        <a:rPr lang="en-US" i="0">
                          <a:latin typeface="Cambria Math" panose="02040503050406030204" pitchFamily="18" charset="0"/>
                        </a:rPr>
                        <m:t>1−19+</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6</m:t>
                          </m:r>
                        </m:sub>
                      </m:sSub>
                      <m:r>
                        <a:rPr lang="en-US" i="1">
                          <a:latin typeface="Cambria Math" panose="02040503050406030204" pitchFamily="18" charset="0"/>
                        </a:rPr>
                        <m:t>𝐿𝐺𝐷𝑃</m:t>
                      </m:r>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7</m:t>
                          </m:r>
                        </m:sub>
                      </m:sSub>
                      <m:r>
                        <a:rPr lang="en-US" i="1">
                          <a:latin typeface="Cambria Math" panose="02040503050406030204" pitchFamily="18" charset="0"/>
                        </a:rPr>
                        <m:t>𝐼𝑛𝑐𝑜𝑚𝑒</m:t>
                      </m:r>
                      <m:r>
                        <a:rPr lang="en-US" i="0">
                          <a:latin typeface="Cambria Math" panose="02040503050406030204" pitchFamily="18" charset="0"/>
                        </a:rPr>
                        <m:t> </m:t>
                      </m:r>
                      <m:r>
                        <a:rPr lang="en-US" i="1">
                          <a:latin typeface="Cambria Math" panose="02040503050406030204" pitchFamily="18" charset="0"/>
                        </a:rPr>
                        <m:t>𝐶𝑜𝑚𝑝𝑜𝑠𝑖𝑡𝑖𝑜𝑛</m:t>
                      </m:r>
                      <m:r>
                        <a:rPr lang="en-US" i="0">
                          <a:latin typeface="Cambria Math" panose="02040503050406030204" pitchFamily="18" charset="0"/>
                        </a:rPr>
                        <m:t> </m:t>
                      </m:r>
                      <m:r>
                        <a:rPr lang="en-US" i="1">
                          <a:latin typeface="Cambria Math" panose="02040503050406030204" pitchFamily="18" charset="0"/>
                        </a:rPr>
                        <m:t>𝑜𝑓</m:t>
                      </m:r>
                      <m:r>
                        <a:rPr lang="en-US" i="0">
                          <a:latin typeface="Cambria Math" panose="02040503050406030204" pitchFamily="18" charset="0"/>
                        </a:rPr>
                        <m:t> </m:t>
                      </m:r>
                      <m:r>
                        <a:rPr lang="en-US" i="1">
                          <a:latin typeface="Cambria Math" panose="02040503050406030204" pitchFamily="18" charset="0"/>
                        </a:rPr>
                        <m:t>𝑅𝑒𝑠𝑜𝑢𝑟𝑐𝑒𝑠</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8</m:t>
                          </m:r>
                        </m:sub>
                      </m:sSub>
                      <m:r>
                        <a:rPr lang="en-US" i="1">
                          <a:latin typeface="Cambria Math" panose="02040503050406030204" pitchFamily="18" charset="0"/>
                        </a:rPr>
                        <m:t>𝑃𝑒𝑟𝑐𝑒𝑛𝑡𝑎𝑔𝑒</m:t>
                      </m:r>
                      <m:r>
                        <a:rPr lang="en-US" i="0">
                          <a:latin typeface="Cambria Math" panose="02040503050406030204" pitchFamily="18" charset="0"/>
                        </a:rPr>
                        <m:t> </m:t>
                      </m:r>
                      <m:r>
                        <a:rPr lang="en-US" i="1">
                          <a:latin typeface="Cambria Math" panose="02040503050406030204" pitchFamily="18" charset="0"/>
                        </a:rPr>
                        <m:t>𝐸𝑥𝑝𝑒𝑛𝑑𝑖𝑡𝑢𝑟𝑒</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9</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𝐼𝑛𝑐𝑜𝑚𝑒</m:t>
                          </m:r>
                          <m:r>
                            <a:rPr lang="en-US" i="0">
                              <a:latin typeface="Cambria Math" panose="02040503050406030204" pitchFamily="18" charset="0"/>
                            </a:rPr>
                            <m:t> </m:t>
                          </m:r>
                          <m:r>
                            <a:rPr lang="en-US" i="1">
                              <a:latin typeface="Cambria Math" panose="02040503050406030204" pitchFamily="18" charset="0"/>
                            </a:rPr>
                            <m:t>𝐶𝑜𝑚𝑝</m:t>
                          </m:r>
                          <m:r>
                            <a:rPr lang="en-US" i="0">
                              <a:latin typeface="Cambria Math" panose="02040503050406030204" pitchFamily="18" charset="0"/>
                            </a:rPr>
                            <m:t>∗</m:t>
                          </m:r>
                          <m:r>
                            <a:rPr lang="en-US" i="1">
                              <a:latin typeface="Cambria Math" panose="02040503050406030204" pitchFamily="18" charset="0"/>
                            </a:rPr>
                            <m:t>𝑆𝑐h𝑜𝑜𝑙𝑖𝑛𝑔</m:t>
                          </m:r>
                        </m:e>
                      </m:d>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0">
                              <a:latin typeface="Cambria Math" panose="02040503050406030204" pitchFamily="18" charset="0"/>
                            </a:rPr>
                            <m:t>ß</m:t>
                          </m:r>
                        </m:e>
                        <m:sub>
                          <m:r>
                            <a:rPr lang="en-US" i="0">
                              <a:latin typeface="Cambria Math" panose="02040503050406030204" pitchFamily="18" charset="0"/>
                            </a:rPr>
                            <m:t>10</m:t>
                          </m:r>
                        </m:sub>
                      </m:sSub>
                      <m:r>
                        <a:rPr lang="en-US" i="1">
                          <a:latin typeface="Cambria Math" panose="02040503050406030204" pitchFamily="18" charset="0"/>
                        </a:rPr>
                        <m:t>𝑆𝑡𝑎𝑡𝑢𝑠</m:t>
                      </m:r>
                    </m:oMath>
                  </m:oMathPara>
                </a14:m>
                <a:endParaRPr lang="en-US" dirty="0"/>
              </a:p>
            </p:txBody>
          </p:sp>
        </mc:Choice>
        <mc:Fallback xmlns="">
          <p:sp>
            <p:nvSpPr>
              <p:cNvPr id="3" name="Rectangle 2">
                <a:extLst>
                  <a:ext uri="{FF2B5EF4-FFF2-40B4-BE49-F238E27FC236}">
                    <a16:creationId xmlns:a16="http://schemas.microsoft.com/office/drawing/2014/main" id="{4FBF151F-E508-EC4B-A665-CF443388A54A}"/>
                  </a:ext>
                </a:extLst>
              </p:cNvPr>
              <p:cNvSpPr>
                <a:spLocks noRot="1" noChangeAspect="1" noMove="1" noResize="1" noEditPoints="1" noAdjustHandles="1" noChangeArrowheads="1" noChangeShapeType="1" noTextEdit="1"/>
              </p:cNvSpPr>
              <p:nvPr/>
            </p:nvSpPr>
            <p:spPr>
              <a:xfrm>
                <a:off x="381000" y="2667000"/>
                <a:ext cx="8915400" cy="1186800"/>
              </a:xfrm>
              <a:prstGeom prst="rect">
                <a:avLst/>
              </a:prstGeom>
              <a:blipFill>
                <a:blip r:embed="rId2"/>
                <a:stretch>
                  <a:fillRect b="-4255"/>
                </a:stretch>
              </a:blipFill>
            </p:spPr>
            <p:txBody>
              <a:bodyPr/>
              <a:lstStyle/>
              <a:p>
                <a:r>
                  <a:rPr lang="en-US">
                    <a:noFill/>
                  </a:rPr>
                  <a:t> </a:t>
                </a:r>
              </a:p>
            </p:txBody>
          </p:sp>
        </mc:Fallback>
      </mc:AlternateContent>
    </p:spTree>
    <p:extLst>
      <p:ext uri="{BB962C8B-B14F-4D97-AF65-F5344CB8AC3E}">
        <p14:creationId xmlns:p14="http://schemas.microsoft.com/office/powerpoint/2010/main" val="1005611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10329"/>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t>Is it required that each predictor needs to be normally distributed in a regression model?</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2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t>ANSWER:  NO</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200" dirty="0"/>
          </a:p>
          <a:p>
            <a:pPr marL="0" indent="0" algn="ctr">
              <a:spcBef>
                <a:spcPts val="0"/>
              </a:spcBef>
              <a:buClrTx/>
              <a:buNone/>
            </a:pPr>
            <a:r>
              <a:rPr lang="en-US" dirty="0"/>
              <a:t>Recall that if this was true, then we would never be able to include dummy variables or categorical variables since they are clearly not normally distributed. The requirement is solely in the errors.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a:t>Technical Question #2</a:t>
            </a:r>
          </a:p>
        </p:txBody>
      </p:sp>
    </p:spTree>
    <p:extLst>
      <p:ext uri="{BB962C8B-B14F-4D97-AF65-F5344CB8AC3E}">
        <p14:creationId xmlns:p14="http://schemas.microsoft.com/office/powerpoint/2010/main" val="28950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Simple example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a:t>Technical Question #1</a:t>
            </a:r>
          </a:p>
        </p:txBody>
      </p:sp>
      <p:pic>
        <p:nvPicPr>
          <p:cNvPr id="4" name="Picture 3"/>
          <p:cNvPicPr>
            <a:picLocks noChangeAspect="1"/>
          </p:cNvPicPr>
          <p:nvPr/>
        </p:nvPicPr>
        <p:blipFill>
          <a:blip r:embed="rId2"/>
          <a:stretch>
            <a:fillRect/>
          </a:stretch>
        </p:blipFill>
        <p:spPr>
          <a:xfrm>
            <a:off x="2099421" y="2297429"/>
            <a:ext cx="4971047" cy="3829050"/>
          </a:xfrm>
          <a:prstGeom prst="rect">
            <a:avLst/>
          </a:prstGeom>
        </p:spPr>
      </p:pic>
    </p:spTree>
    <p:extLst>
      <p:ext uri="{BB962C8B-B14F-4D97-AF65-F5344CB8AC3E}">
        <p14:creationId xmlns:p14="http://schemas.microsoft.com/office/powerpoint/2010/main" val="212935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Residuals are still normally distributed so there is nothing wrong.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3" name="Title 2"/>
          <p:cNvSpPr>
            <a:spLocks noGrp="1"/>
          </p:cNvSpPr>
          <p:nvPr>
            <p:ph type="title"/>
          </p:nvPr>
        </p:nvSpPr>
        <p:spPr/>
        <p:txBody>
          <a:bodyPr/>
          <a:lstStyle/>
          <a:p>
            <a:r>
              <a:rPr lang="en-US" dirty="0" err="1"/>
              <a:t>Techincal</a:t>
            </a:r>
            <a:r>
              <a:rPr lang="en-US" dirty="0"/>
              <a:t> Question #1</a:t>
            </a:r>
          </a:p>
        </p:txBody>
      </p:sp>
      <p:pic>
        <p:nvPicPr>
          <p:cNvPr id="5" name="Picture 4"/>
          <p:cNvPicPr>
            <a:picLocks noChangeAspect="1"/>
          </p:cNvPicPr>
          <p:nvPr/>
        </p:nvPicPr>
        <p:blipFill>
          <a:blip r:embed="rId2"/>
          <a:stretch>
            <a:fillRect/>
          </a:stretch>
        </p:blipFill>
        <p:spPr>
          <a:xfrm>
            <a:off x="1875887" y="2438400"/>
            <a:ext cx="5391485" cy="4152900"/>
          </a:xfrm>
          <a:prstGeom prst="rect">
            <a:avLst/>
          </a:prstGeom>
        </p:spPr>
      </p:pic>
    </p:spTree>
    <p:extLst>
      <p:ext uri="{BB962C8B-B14F-4D97-AF65-F5344CB8AC3E}">
        <p14:creationId xmlns:p14="http://schemas.microsoft.com/office/powerpoint/2010/main" val="1027713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spcBef>
                <a:spcPts val="0"/>
              </a:spcBef>
              <a:defRPr/>
            </a:pPr>
            <a:r>
              <a:rPr lang="en-US" sz="2400" dirty="0"/>
              <a:t>TQ#2 Which of the following </a:t>
            </a:r>
            <a:r>
              <a:rPr lang="en-US" sz="2400" dirty="0" err="1"/>
              <a:t>qq</a:t>
            </a:r>
            <a:r>
              <a:rPr lang="en-US" sz="2400" dirty="0"/>
              <a:t>-plots indicates that the data is not normally distributed?</a:t>
            </a:r>
          </a:p>
        </p:txBody>
      </p:sp>
      <p:pic>
        <p:nvPicPr>
          <p:cNvPr id="5" name="Picture 4"/>
          <p:cNvPicPr>
            <a:picLocks noChangeAspect="1"/>
          </p:cNvPicPr>
          <p:nvPr/>
        </p:nvPicPr>
        <p:blipFill>
          <a:blip r:embed="rId2"/>
          <a:stretch>
            <a:fillRect/>
          </a:stretch>
        </p:blipFill>
        <p:spPr>
          <a:xfrm>
            <a:off x="1282330" y="1676400"/>
            <a:ext cx="6578600" cy="5067300"/>
          </a:xfrm>
          <a:prstGeom prst="rect">
            <a:avLst/>
          </a:prstGeom>
        </p:spPr>
      </p:pic>
    </p:spTree>
    <p:extLst>
      <p:ext uri="{BB962C8B-B14F-4D97-AF65-F5344CB8AC3E}">
        <p14:creationId xmlns:p14="http://schemas.microsoft.com/office/powerpoint/2010/main" val="103292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spcBef>
                <a:spcPts val="0"/>
              </a:spcBef>
              <a:defRPr/>
            </a:pPr>
            <a:r>
              <a:rPr lang="en-US" sz="2400" dirty="0"/>
              <a:t>TQ #2 Which of the following </a:t>
            </a:r>
            <a:r>
              <a:rPr lang="en-US" sz="2400" dirty="0" err="1"/>
              <a:t>qq</a:t>
            </a:r>
            <a:r>
              <a:rPr lang="en-US" sz="2400" dirty="0"/>
              <a:t>-plots indicates that the data is not normally distributed?</a:t>
            </a:r>
          </a:p>
        </p:txBody>
      </p:sp>
      <p:pic>
        <p:nvPicPr>
          <p:cNvPr id="2" name="Picture 1"/>
          <p:cNvPicPr>
            <a:picLocks noChangeAspect="1"/>
          </p:cNvPicPr>
          <p:nvPr/>
        </p:nvPicPr>
        <p:blipFill>
          <a:blip r:embed="rId2"/>
          <a:stretch>
            <a:fillRect/>
          </a:stretch>
        </p:blipFill>
        <p:spPr>
          <a:xfrm>
            <a:off x="1282330" y="1600200"/>
            <a:ext cx="6578600" cy="5067300"/>
          </a:xfrm>
          <a:prstGeom prst="rect">
            <a:avLst/>
          </a:prstGeom>
        </p:spPr>
      </p:pic>
    </p:spTree>
    <p:extLst>
      <p:ext uri="{BB962C8B-B14F-4D97-AF65-F5344CB8AC3E}">
        <p14:creationId xmlns:p14="http://schemas.microsoft.com/office/powerpoint/2010/main" val="77677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129" y="1752600"/>
            <a:ext cx="8763001" cy="4407408"/>
          </a:xfrm>
        </p:spPr>
        <p:txBody>
          <a:bodyPr>
            <a:normAutofit/>
          </a:bodyPr>
          <a:lstStyle/>
          <a:p>
            <a:pPr marL="45720" indent="0">
              <a:buNone/>
            </a:pPr>
            <a:r>
              <a:rPr lang="en-US" sz="2800" dirty="0"/>
              <a:t>They all are coming from the normal distribution!</a:t>
            </a:r>
          </a:p>
          <a:p>
            <a:endParaRPr lang="en-US" dirty="0"/>
          </a:p>
          <a:p>
            <a:endParaRPr lang="en-US" dirty="0"/>
          </a:p>
          <a:p>
            <a:r>
              <a:rPr lang="en-US" dirty="0"/>
              <a:t>THE POINT</a:t>
            </a:r>
          </a:p>
          <a:p>
            <a:pPr lvl="1"/>
            <a:r>
              <a:rPr lang="en-US" dirty="0"/>
              <a:t>With smaller sample sizes, normality can be really hard to assess from data set to data set. As you just saw.  It is also true the other way around (data is actually not normal but the </a:t>
            </a:r>
            <a:r>
              <a:rPr lang="en-US" dirty="0" err="1"/>
              <a:t>qqplot</a:t>
            </a:r>
            <a:r>
              <a:rPr lang="en-US" dirty="0"/>
              <a:t> supports normality)</a:t>
            </a:r>
          </a:p>
          <a:p>
            <a:pPr lvl="1"/>
            <a:endParaRPr lang="en-US" dirty="0"/>
          </a:p>
          <a:p>
            <a:pPr lvl="1"/>
            <a:r>
              <a:rPr lang="en-US" dirty="0"/>
              <a:t>With larger data sets, regression coefficients have Central Limit Theorem type properties, so the t-test is still valid regardless if the residuals are normal or not.  (This is true for normality only, large sample size does not get us around </a:t>
            </a:r>
            <a:r>
              <a:rPr lang="en-US" dirty="0" err="1"/>
              <a:t>nonconstant</a:t>
            </a:r>
            <a:r>
              <a:rPr lang="en-US" dirty="0"/>
              <a:t> variance issues or valid prediction intervals.)</a:t>
            </a:r>
          </a:p>
        </p:txBody>
      </p:sp>
      <p:sp>
        <p:nvSpPr>
          <p:cNvPr id="3" name="Title 2"/>
          <p:cNvSpPr>
            <a:spLocks noGrp="1"/>
          </p:cNvSpPr>
          <p:nvPr>
            <p:ph type="title"/>
          </p:nvPr>
        </p:nvSpPr>
        <p:spPr/>
        <p:txBody>
          <a:bodyPr/>
          <a:lstStyle/>
          <a:p>
            <a:r>
              <a:rPr lang="en-US" dirty="0"/>
              <a:t>ANSWER</a:t>
            </a:r>
          </a:p>
        </p:txBody>
      </p:sp>
    </p:spTree>
    <p:extLst>
      <p:ext uri="{BB962C8B-B14F-4D97-AF65-F5344CB8AC3E}">
        <p14:creationId xmlns:p14="http://schemas.microsoft.com/office/powerpoint/2010/main" val="1930358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8997</TotalTime>
  <Words>2753</Words>
  <Application>Microsoft Macintosh PowerPoint</Application>
  <PresentationFormat>On-screen Show (4:3)</PresentationFormat>
  <Paragraphs>188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 Math</vt:lpstr>
      <vt:lpstr>Franklin Gothic Medium</vt:lpstr>
      <vt:lpstr>Wingdings</vt:lpstr>
      <vt:lpstr>Wingdings 2</vt:lpstr>
      <vt:lpstr>Grid</vt:lpstr>
      <vt:lpstr>Live session 5  Effectively Communicating Results</vt:lpstr>
      <vt:lpstr>Tonights Agenda</vt:lpstr>
      <vt:lpstr>Technical Question #1</vt:lpstr>
      <vt:lpstr>Technical Question #2</vt:lpstr>
      <vt:lpstr>Technical Question #1</vt:lpstr>
      <vt:lpstr>Techincal Question #1</vt:lpstr>
      <vt:lpstr>TQ#2 Which of the following qq-plots indicates that the data is not normally distributed?</vt:lpstr>
      <vt:lpstr>TQ #2 Which of the following qq-plots indicates that the data is not normally distributed?</vt:lpstr>
      <vt:lpstr>ANSWER</vt:lpstr>
      <vt:lpstr>Cross Validation and Train/test Splitting</vt:lpstr>
      <vt:lpstr>Cross Validation and Train/test Splitting</vt:lpstr>
      <vt:lpstr>Cross Validation and Train/test Splitting</vt:lpstr>
      <vt:lpstr>Cross Validation and Train/test Splitting</vt:lpstr>
      <vt:lpstr>The Moral OF the STory</vt:lpstr>
      <vt:lpstr>Dealing with Missing Data</vt:lpstr>
      <vt:lpstr>PowerPoint Presentation</vt:lpstr>
      <vt:lpstr>Effective Communication of your analysis and its results</vt:lpstr>
      <vt:lpstr>Effective Communication of your analysis and its results</vt:lpstr>
      <vt:lpstr>Data Description</vt:lpstr>
      <vt:lpstr>Processing Data (Stay Consistent)</vt:lpstr>
      <vt:lpstr>Processing Data (Stay Consistent)</vt:lpstr>
      <vt:lpstr>EDA (Summary Statistics)</vt:lpstr>
      <vt:lpstr>EDA (Graphics)</vt:lpstr>
      <vt:lpstr>EDA (Graphics)</vt:lpstr>
      <vt:lpstr>EXHIBIT B:  How long does it Take you to see what they are talking about?  Which graph?  Both? Do we even get a feel for the MISSIng DATA with these graphs?</vt:lpstr>
      <vt:lpstr>EXHIBIT A:  Better Strategy and all figures were directly referenced in their writing</vt:lpstr>
      <vt:lpstr>EDA:  Show US some of the trends</vt:lpstr>
      <vt:lpstr>EDA:  Show US some of the trends</vt:lpstr>
      <vt:lpstr>EDA:  Show US some of the trends.  Parse them out to draw focus.</vt:lpstr>
      <vt:lpstr>Building complex models</vt:lpstr>
      <vt:lpstr>Building complex models</vt:lpstr>
    </vt:vector>
  </TitlesOfParts>
  <Company>Baylor Health Care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6 Repeated Measures</dc:title>
  <dc:creator>Turner, Jacob</dc:creator>
  <cp:lastModifiedBy>Jacob Turner</cp:lastModifiedBy>
  <cp:revision>100</cp:revision>
  <dcterms:created xsi:type="dcterms:W3CDTF">2015-06-13T14:57:04Z</dcterms:created>
  <dcterms:modified xsi:type="dcterms:W3CDTF">2021-02-01T20:15:05Z</dcterms:modified>
</cp:coreProperties>
</file>